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58" r:id="rId4"/>
    <p:sldId id="275" r:id="rId5"/>
    <p:sldId id="259" r:id="rId6"/>
    <p:sldId id="278" r:id="rId7"/>
    <p:sldId id="279" r:id="rId8"/>
    <p:sldId id="280" r:id="rId9"/>
    <p:sldId id="281" r:id="rId10"/>
    <p:sldId id="282" r:id="rId11"/>
    <p:sldId id="260" r:id="rId12"/>
    <p:sldId id="261" r:id="rId13"/>
    <p:sldId id="262" r:id="rId14"/>
    <p:sldId id="263" r:id="rId15"/>
    <p:sldId id="264" r:id="rId16"/>
    <p:sldId id="265" r:id="rId17"/>
    <p:sldId id="266" r:id="rId18"/>
    <p:sldId id="273" r:id="rId19"/>
    <p:sldId id="283" r:id="rId20"/>
    <p:sldId id="284" r:id="rId21"/>
    <p:sldId id="285" r:id="rId22"/>
    <p:sldId id="287" r:id="rId23"/>
    <p:sldId id="288" r:id="rId24"/>
    <p:sldId id="286" r:id="rId25"/>
    <p:sldId id="276" r:id="rId26"/>
    <p:sldId id="277" r:id="rId27"/>
    <p:sldId id="27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18" autoAdjust="0"/>
    <p:restoredTop sz="86375" autoAdjust="0"/>
  </p:normalViewPr>
  <p:slideViewPr>
    <p:cSldViewPr snapToGrid="0">
      <p:cViewPr varScale="1">
        <p:scale>
          <a:sx n="89" d="100"/>
          <a:sy n="89" d="100"/>
        </p:scale>
        <p:origin x="547" y="72"/>
      </p:cViewPr>
      <p:guideLst>
        <p:guide orient="horz" pos="2160"/>
        <p:guide pos="3840"/>
      </p:guideLst>
    </p:cSldViewPr>
  </p:slideViewPr>
  <p:outlineViewPr>
    <p:cViewPr>
      <p:scale>
        <a:sx n="33" d="100"/>
        <a:sy n="33" d="100"/>
      </p:scale>
      <p:origin x="0" y="104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2.jpe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A91976C-0C19-4848-9B45-86366C18812E}" type="datetimeFigureOut">
              <a:rPr lang="en-IN" smtClean="0"/>
              <a:t>13-05-2021</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3441132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91976C-0C19-4848-9B45-86366C18812E}" type="datetimeFigureOut">
              <a:rPr lang="en-IN" smtClean="0"/>
              <a:t>13-05-2021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37299362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A91976C-0C19-4848-9B45-86366C18812E}" type="datetimeFigureOut">
              <a:rPr lang="en-IN" smtClean="0"/>
              <a:t>13-05-2021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27869982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A91976C-0C19-4848-9B45-86366C18812E}" type="datetimeFigureOut">
              <a:rPr lang="en-IN" smtClean="0"/>
              <a:t>13-05-2021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40351953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A91976C-0C19-4848-9B45-86366C18812E}" type="datetimeFigureOut">
              <a:rPr lang="en-IN" smtClean="0"/>
              <a:t>13-05-2021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36686565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A91976C-0C19-4848-9B45-86366C18812E}" type="datetimeFigureOut">
              <a:rPr lang="en-IN" smtClean="0"/>
              <a:t>13-05-2021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9335031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A91976C-0C19-4848-9B45-86366C18812E}" type="datetimeFigureOut">
              <a:rPr lang="en-IN" smtClean="0"/>
              <a:t>13-05-2021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14042558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91976C-0C19-4848-9B45-86366C18812E}" type="datetimeFigureOut">
              <a:rPr lang="en-IN" smtClean="0"/>
              <a:t>13-05-2021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39774575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91976C-0C19-4848-9B45-86366C18812E}" type="datetimeFigureOut">
              <a:rPr lang="en-IN" smtClean="0"/>
              <a:t>13-05-2021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2896943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91976C-0C19-4848-9B45-86366C18812E}" type="datetimeFigureOut">
              <a:rPr lang="en-IN" smtClean="0"/>
              <a:t>13-05-2021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1960417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A91976C-0C19-4848-9B45-86366C18812E}" type="datetimeFigureOut">
              <a:rPr lang="en-IN" smtClean="0"/>
              <a:t>13-05-2021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3151297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A91976C-0C19-4848-9B45-86366C18812E}" type="datetimeFigureOut">
              <a:rPr lang="en-IN" smtClean="0"/>
              <a:t>13-05-2021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2081508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A91976C-0C19-4848-9B45-86366C18812E}" type="datetimeFigureOut">
              <a:rPr lang="en-IN" smtClean="0"/>
              <a:t>13-05-2021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458555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A91976C-0C19-4848-9B45-86366C18812E}" type="datetimeFigureOut">
              <a:rPr lang="en-IN" smtClean="0"/>
              <a:t>13-05-2021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3396952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91976C-0C19-4848-9B45-86366C18812E}" type="datetimeFigureOut">
              <a:rPr lang="en-IN" smtClean="0"/>
              <a:t>13-05-2021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166052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91976C-0C19-4848-9B45-86366C18812E}" type="datetimeFigureOut">
              <a:rPr lang="en-IN" smtClean="0"/>
              <a:t>13-05-2021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8641079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91976C-0C19-4848-9B45-86366C18812E}" type="datetimeFigureOut">
              <a:rPr lang="en-IN" smtClean="0"/>
              <a:t>13-05-2021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4919373-CA7B-476D-8613-20F6A1A0340C}" type="slidenum">
              <a:rPr lang="en-IN" smtClean="0"/>
              <a:t>‹#›</a:t>
            </a:fld>
            <a:endParaRPr lang="en-IN"/>
          </a:p>
        </p:txBody>
      </p:sp>
    </p:spTree>
    <p:extLst>
      <p:ext uri="{BB962C8B-B14F-4D97-AF65-F5344CB8AC3E}">
        <p14:creationId xmlns:p14="http://schemas.microsoft.com/office/powerpoint/2010/main" val="24922122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A91976C-0C19-4848-9B45-86366C18812E}" type="datetimeFigureOut">
              <a:rPr lang="en-IN" smtClean="0"/>
              <a:t>13-05-2021</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4919373-CA7B-476D-8613-20F6A1A0340C}" type="slidenum">
              <a:rPr lang="en-IN" smtClean="0"/>
              <a:t>‹#›</a:t>
            </a:fld>
            <a:endParaRPr lang="en-IN"/>
          </a:p>
        </p:txBody>
      </p:sp>
    </p:spTree>
    <p:extLst>
      <p:ext uri="{BB962C8B-B14F-4D97-AF65-F5344CB8AC3E}">
        <p14:creationId xmlns:p14="http://schemas.microsoft.com/office/powerpoint/2010/main" val="3630696144"/>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79829" y="2225449"/>
            <a:ext cx="8574622" cy="2616199"/>
          </a:xfrm>
        </p:spPr>
        <p:txBody>
          <a:bodyPr>
            <a:normAutofit fontScale="90000"/>
          </a:bodyPr>
          <a:lstStyle/>
          <a:p>
            <a:r>
              <a:rPr lang="en-IN" b="1" smtClean="0">
                <a:effectLst>
                  <a:outerShdw blurRad="38100" dist="38100" dir="2700000" algn="tl">
                    <a:srgbClr val="000000">
                      <a:alpha val="43137"/>
                    </a:srgbClr>
                  </a:outerShdw>
                </a:effectLst>
              </a:rPr>
              <a:t>Automated </a:t>
            </a:r>
            <a:r>
              <a:rPr lang="en-IN" b="1" dirty="0">
                <a:effectLst>
                  <a:outerShdw blurRad="38100" dist="38100" dir="2700000" algn="tl">
                    <a:srgbClr val="000000">
                      <a:alpha val="43137"/>
                    </a:srgbClr>
                  </a:outerShdw>
                </a:effectLst>
              </a:rPr>
              <a:t>System for Student Behaviour Monitoring in Classroom.</a:t>
            </a:r>
            <a:endParaRPr lang="en-IN" dirty="0"/>
          </a:p>
        </p:txBody>
      </p:sp>
    </p:spTree>
    <p:extLst>
      <p:ext uri="{BB962C8B-B14F-4D97-AF65-F5344CB8AC3E}">
        <p14:creationId xmlns:p14="http://schemas.microsoft.com/office/powerpoint/2010/main" val="4915414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p:spPr>
        <p:txBody>
          <a:bodyPr/>
          <a:lstStyle/>
          <a:p>
            <a:pPr algn="l"/>
            <a:r>
              <a:rPr lang="en-US" b="1" dirty="0"/>
              <a:t>Investigation of current project and related work</a:t>
            </a:r>
            <a:endParaRPr lang="en-IN" dirty="0"/>
          </a:p>
        </p:txBody>
      </p:sp>
      <p:sp>
        <p:nvSpPr>
          <p:cNvPr id="3" name="Content Placeholder 2"/>
          <p:cNvSpPr>
            <a:spLocks noGrp="1"/>
          </p:cNvSpPr>
          <p:nvPr>
            <p:ph idx="1"/>
          </p:nvPr>
        </p:nvSpPr>
        <p:spPr>
          <a:xfrm>
            <a:off x="1484310" y="1752599"/>
            <a:ext cx="10018713" cy="4038601"/>
          </a:xfrm>
        </p:spPr>
        <p:txBody>
          <a:bodyPr>
            <a:normAutofit/>
          </a:bodyPr>
          <a:lstStyle/>
          <a:p>
            <a:r>
              <a:rPr lang="en-US" dirty="0"/>
              <a:t>Now coming to the conclusion from the above four papers that some of the systems proposed are useful but have drawbacks</a:t>
            </a:r>
            <a:r>
              <a:rPr lang="en-US" dirty="0" smtClean="0"/>
              <a:t>.</a:t>
            </a:r>
          </a:p>
          <a:p>
            <a:r>
              <a:rPr lang="en-US" dirty="0"/>
              <a:t>Considering all the above solutions we came up with a new effective solution. This system will take the attendance as well as check the attentiveness of the student automatically</a:t>
            </a:r>
            <a:r>
              <a:rPr lang="en-US" dirty="0" smtClean="0"/>
              <a:t>.</a:t>
            </a:r>
          </a:p>
          <a:p>
            <a:r>
              <a:rPr lang="en-US" dirty="0"/>
              <a:t>Also generate a report of the students who were present and who were active and inactive</a:t>
            </a:r>
            <a:r>
              <a:rPr lang="en-US" dirty="0" smtClean="0"/>
              <a:t>.</a:t>
            </a:r>
          </a:p>
          <a:p>
            <a:r>
              <a:rPr lang="en-US" dirty="0"/>
              <a:t>Our proposed solution is fully automated and does not require a lot of resources. </a:t>
            </a:r>
            <a:endParaRPr lang="en-IN" dirty="0"/>
          </a:p>
        </p:txBody>
      </p:sp>
    </p:spTree>
    <p:extLst>
      <p:ext uri="{BB962C8B-B14F-4D97-AF65-F5344CB8AC3E}">
        <p14:creationId xmlns:p14="http://schemas.microsoft.com/office/powerpoint/2010/main" val="32540217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3385" y="240527"/>
            <a:ext cx="9729883" cy="1031681"/>
          </a:xfrm>
        </p:spPr>
        <p:txBody>
          <a:bodyPr/>
          <a:lstStyle/>
          <a:p>
            <a:pPr algn="l"/>
            <a:r>
              <a:rPr lang="en-IN" b="1" dirty="0" smtClean="0"/>
              <a:t>Requirement Specifications :</a:t>
            </a:r>
            <a:endParaRPr lang="en-IN" b="1"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293384134"/>
              </p:ext>
            </p:extLst>
          </p:nvPr>
        </p:nvGraphicFramePr>
        <p:xfrm>
          <a:off x="1762607" y="1198547"/>
          <a:ext cx="9911183" cy="4363095"/>
        </p:xfrm>
        <a:graphic>
          <a:graphicData uri="http://schemas.openxmlformats.org/drawingml/2006/table">
            <a:tbl>
              <a:tblPr firstRow="1" firstCol="1" bandRow="1">
                <a:tableStyleId>{5C22544A-7EE6-4342-B048-85BDC9FD1C3A}</a:tableStyleId>
              </a:tblPr>
              <a:tblGrid>
                <a:gridCol w="1859273"/>
                <a:gridCol w="2003436"/>
                <a:gridCol w="1915456"/>
                <a:gridCol w="2180462"/>
                <a:gridCol w="1952556"/>
              </a:tblGrid>
              <a:tr h="284229">
                <a:tc>
                  <a:txBody>
                    <a:bodyPr/>
                    <a:lstStyle/>
                    <a:p>
                      <a:pPr algn="just">
                        <a:lnSpc>
                          <a:spcPct val="107000"/>
                        </a:lnSpc>
                        <a:spcAft>
                          <a:spcPts val="0"/>
                        </a:spcAft>
                      </a:pPr>
                      <a:r>
                        <a:rPr lang="en-US" sz="1400" u="sng" dirty="0">
                          <a:effectLst/>
                        </a:rPr>
                        <a:t>SR.NO</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just">
                        <a:lnSpc>
                          <a:spcPct val="107000"/>
                        </a:lnSpc>
                        <a:spcAft>
                          <a:spcPts val="0"/>
                        </a:spcAft>
                      </a:pPr>
                      <a:r>
                        <a:rPr lang="en-US" sz="1400" u="sng">
                          <a:effectLst/>
                        </a:rPr>
                        <a:t>Requirement</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just">
                        <a:lnSpc>
                          <a:spcPct val="107000"/>
                        </a:lnSpc>
                        <a:spcAft>
                          <a:spcPts val="0"/>
                        </a:spcAft>
                      </a:pPr>
                      <a:r>
                        <a:rPr lang="en-US" sz="1400" u="sng" dirty="0">
                          <a:effectLst/>
                        </a:rPr>
                        <a:t>Essential or Desirable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just">
                        <a:lnSpc>
                          <a:spcPct val="107000"/>
                        </a:lnSpc>
                        <a:spcAft>
                          <a:spcPts val="0"/>
                        </a:spcAft>
                      </a:pPr>
                      <a:r>
                        <a:rPr lang="en-US" sz="1400" u="sng" dirty="0">
                          <a:effectLst/>
                        </a:rPr>
                        <a:t>Description of the requirement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just">
                        <a:lnSpc>
                          <a:spcPct val="107000"/>
                        </a:lnSpc>
                        <a:spcAft>
                          <a:spcPts val="0"/>
                        </a:spcAft>
                      </a:pPr>
                      <a:r>
                        <a:rPr lang="en-US" sz="1400" u="sng">
                          <a:effectLst/>
                        </a:rPr>
                        <a:t>Remarks</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r>
              <a:tr h="568458">
                <a:tc>
                  <a:txBody>
                    <a:bodyPr/>
                    <a:lstStyle/>
                    <a:p>
                      <a:pPr algn="l">
                        <a:lnSpc>
                          <a:spcPct val="107000"/>
                        </a:lnSpc>
                        <a:spcAft>
                          <a:spcPts val="0"/>
                        </a:spcAft>
                        <a:tabLst>
                          <a:tab pos="234950" algn="l"/>
                          <a:tab pos="488315" algn="ctr"/>
                        </a:tabLst>
                      </a:pPr>
                      <a:r>
                        <a:rPr lang="en-US" sz="1400">
                          <a:effectLst/>
                        </a:rPr>
                        <a:t>RS1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dirty="0">
                          <a:effectLst/>
                        </a:rPr>
                        <a:t>The system should provide database to store login credentials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dirty="0">
                          <a:effectLst/>
                        </a:rPr>
                        <a:t>Essential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dirty="0">
                          <a:effectLst/>
                        </a:rPr>
                        <a:t>This will store the registration data entered by faculty.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dirty="0">
                          <a:effectLst/>
                        </a:rPr>
                        <a:t>Registration is available for faculty only.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r>
              <a:tr h="568458">
                <a:tc>
                  <a:txBody>
                    <a:bodyPr/>
                    <a:lstStyle/>
                    <a:p>
                      <a:pPr algn="l">
                        <a:lnSpc>
                          <a:spcPct val="107000"/>
                        </a:lnSpc>
                        <a:spcAft>
                          <a:spcPts val="0"/>
                        </a:spcAft>
                      </a:pPr>
                      <a:r>
                        <a:rPr lang="en-US" sz="1400">
                          <a:effectLst/>
                        </a:rPr>
                        <a:t>RS2</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The system should have a login</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Essential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A login box should appear when the system is invoked.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The logins are available for registered faculty only.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r>
              <a:tr h="710574">
                <a:tc>
                  <a:txBody>
                    <a:bodyPr/>
                    <a:lstStyle/>
                    <a:p>
                      <a:pPr algn="l">
                        <a:lnSpc>
                          <a:spcPct val="107000"/>
                        </a:lnSpc>
                        <a:spcAft>
                          <a:spcPts val="0"/>
                        </a:spcAft>
                      </a:pPr>
                      <a:r>
                        <a:rPr lang="en-US" sz="1400">
                          <a:effectLst/>
                        </a:rPr>
                        <a:t>RS3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The system should crosscheck entered details</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Essential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To crosscheck the entered details with the details present in the database.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It ensures the security of the faculty.</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r>
              <a:tr h="852688">
                <a:tc>
                  <a:txBody>
                    <a:bodyPr/>
                    <a:lstStyle/>
                    <a:p>
                      <a:pPr algn="l">
                        <a:lnSpc>
                          <a:spcPct val="107000"/>
                        </a:lnSpc>
                        <a:spcAft>
                          <a:spcPts val="0"/>
                        </a:spcAft>
                      </a:pPr>
                      <a:r>
                        <a:rPr lang="en-US" sz="1400">
                          <a:effectLst/>
                        </a:rPr>
                        <a:t>RS4</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System should inform about wrong login</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Desirable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dirty="0">
                          <a:effectLst/>
                        </a:rPr>
                        <a:t>System should be able to inform the user when wrong login id or password is entered.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Only correct credentials are accepted.</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r>
              <a:tr h="710574">
                <a:tc>
                  <a:txBody>
                    <a:bodyPr/>
                    <a:lstStyle/>
                    <a:p>
                      <a:pPr algn="l">
                        <a:lnSpc>
                          <a:spcPct val="107000"/>
                        </a:lnSpc>
                        <a:spcAft>
                          <a:spcPts val="0"/>
                        </a:spcAft>
                      </a:pPr>
                      <a:r>
                        <a:rPr lang="en-US" sz="1400">
                          <a:effectLst/>
                        </a:rPr>
                        <a:t>RS5</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a:effectLst/>
                        </a:rPr>
                        <a:t>The system should provide a database to store the images of student’s face.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dirty="0">
                          <a:effectLst/>
                        </a:rPr>
                        <a:t>Essential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dirty="0">
                          <a:effectLst/>
                        </a:rPr>
                        <a:t>This will help in identifying the student’s face.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c>
                  <a:txBody>
                    <a:bodyPr/>
                    <a:lstStyle/>
                    <a:p>
                      <a:pPr algn="l">
                        <a:lnSpc>
                          <a:spcPct val="107000"/>
                        </a:lnSpc>
                        <a:spcAft>
                          <a:spcPts val="0"/>
                        </a:spcAft>
                      </a:pPr>
                      <a:r>
                        <a:rPr lang="en-US" sz="1400" dirty="0">
                          <a:effectLst/>
                        </a:rPr>
                        <a:t>For taking the attendance.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2107" marR="42107" marT="0" marB="0"/>
                </a:tc>
              </a:tr>
            </a:tbl>
          </a:graphicData>
        </a:graphic>
      </p:graphicFrame>
    </p:spTree>
    <p:extLst>
      <p:ext uri="{BB962C8B-B14F-4D97-AF65-F5344CB8AC3E}">
        <p14:creationId xmlns:p14="http://schemas.microsoft.com/office/powerpoint/2010/main" val="14295111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581371087"/>
              </p:ext>
            </p:extLst>
          </p:nvPr>
        </p:nvGraphicFramePr>
        <p:xfrm>
          <a:off x="1790769" y="750499"/>
          <a:ext cx="9842740" cy="3404007"/>
        </p:xfrm>
        <a:graphic>
          <a:graphicData uri="http://schemas.openxmlformats.org/drawingml/2006/table">
            <a:tbl>
              <a:tblPr firstCol="1" bandRow="1">
                <a:tableStyleId>{5C22544A-7EE6-4342-B048-85BDC9FD1C3A}</a:tableStyleId>
              </a:tblPr>
              <a:tblGrid>
                <a:gridCol w="1846435"/>
                <a:gridCol w="1989602"/>
                <a:gridCol w="1902228"/>
                <a:gridCol w="2165403"/>
                <a:gridCol w="1939072"/>
              </a:tblGrid>
              <a:tr h="996351">
                <a:tc>
                  <a:txBody>
                    <a:bodyPr/>
                    <a:lstStyle/>
                    <a:p>
                      <a:pPr algn="l">
                        <a:lnSpc>
                          <a:spcPct val="107000"/>
                        </a:lnSpc>
                        <a:spcAft>
                          <a:spcPts val="0"/>
                        </a:spcAft>
                      </a:pPr>
                      <a:r>
                        <a:rPr lang="en-US" sz="1400" dirty="0">
                          <a:effectLst/>
                        </a:rPr>
                        <a:t>RS6</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a:effectLst/>
                        </a:rPr>
                        <a:t>The system should detect and recognize the face of the students.</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dirty="0">
                          <a:effectLst/>
                        </a:rPr>
                        <a:t>Essential</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dirty="0">
                          <a:effectLst/>
                        </a:rPr>
                        <a:t>When the student’s image /video is seen by the system it will mark the attendance.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dirty="0">
                          <a:effectLst/>
                        </a:rPr>
                        <a:t>Mark the attendance correctly with the face and name of student.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r>
              <a:tr h="498175">
                <a:tc>
                  <a:txBody>
                    <a:bodyPr/>
                    <a:lstStyle/>
                    <a:p>
                      <a:pPr algn="l">
                        <a:lnSpc>
                          <a:spcPct val="107000"/>
                        </a:lnSpc>
                        <a:spcAft>
                          <a:spcPts val="0"/>
                        </a:spcAft>
                      </a:pPr>
                      <a:r>
                        <a:rPr lang="en-US" sz="1400">
                          <a:effectLst/>
                        </a:rPr>
                        <a:t>RS7</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a:effectLst/>
                        </a:rPr>
                        <a:t>System must perform eye gaze tracking.</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a:effectLst/>
                        </a:rPr>
                        <a:t>Essential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a:effectLst/>
                        </a:rPr>
                        <a:t>This will check if the student is not sleeping.</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a:effectLst/>
                        </a:rPr>
                        <a:t>If found sleeping count time.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r>
              <a:tr h="830293">
                <a:tc>
                  <a:txBody>
                    <a:bodyPr/>
                    <a:lstStyle/>
                    <a:p>
                      <a:pPr algn="l">
                        <a:lnSpc>
                          <a:spcPct val="107000"/>
                        </a:lnSpc>
                        <a:spcAft>
                          <a:spcPts val="0"/>
                        </a:spcAft>
                      </a:pPr>
                      <a:r>
                        <a:rPr lang="en-US" sz="1400">
                          <a:effectLst/>
                        </a:rPr>
                        <a:t>RS8</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dirty="0">
                          <a:effectLst/>
                        </a:rPr>
                        <a:t>System should recognize the student who was sleeping </a:t>
                      </a:r>
                      <a:endParaRPr lang="en-IN" sz="1400" dirty="0">
                        <a:effectLst/>
                      </a:endParaRPr>
                    </a:p>
                    <a:p>
                      <a:pPr algn="l">
                        <a:lnSpc>
                          <a:spcPct val="107000"/>
                        </a:lnSpc>
                        <a:spcAft>
                          <a:spcPts val="0"/>
                        </a:spcAft>
                      </a:pPr>
                      <a:r>
                        <a:rPr lang="en-US" sz="1400" dirty="0">
                          <a:effectLst/>
                        </a:rPr>
                        <a:t>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a:effectLst/>
                        </a:rPr>
                        <a:t>Essential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a:effectLst/>
                        </a:rPr>
                        <a:t>Helpful to mark the behavior.</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a:effectLst/>
                        </a:rPr>
                        <a:t>Mark the behavior correctly with the face and name of student.</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r>
              <a:tr h="996351">
                <a:tc>
                  <a:txBody>
                    <a:bodyPr/>
                    <a:lstStyle/>
                    <a:p>
                      <a:pPr algn="l">
                        <a:lnSpc>
                          <a:spcPct val="107000"/>
                        </a:lnSpc>
                        <a:spcAft>
                          <a:spcPts val="0"/>
                        </a:spcAft>
                      </a:pPr>
                      <a:r>
                        <a:rPr lang="en-US" sz="1400" dirty="0">
                          <a:effectLst/>
                        </a:rPr>
                        <a:t>RS9</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a:effectLst/>
                        </a:rPr>
                        <a:t>System should calculate the attendance and make behavioral analysis of student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a:effectLst/>
                        </a:rPr>
                        <a:t>Essential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a:effectLst/>
                        </a:rPr>
                        <a:t>This will give the behavioral analysis of all the students.</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c>
                  <a:txBody>
                    <a:bodyPr/>
                    <a:lstStyle/>
                    <a:p>
                      <a:pPr algn="l">
                        <a:lnSpc>
                          <a:spcPct val="107000"/>
                        </a:lnSpc>
                        <a:spcAft>
                          <a:spcPts val="0"/>
                        </a:spcAft>
                      </a:pPr>
                      <a:r>
                        <a:rPr lang="en-US" sz="1400" dirty="0">
                          <a:effectLst/>
                        </a:rPr>
                        <a:t>Mark the attendance only if student was active.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54739" marR="54739" marT="0" marB="0"/>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627965643"/>
              </p:ext>
            </p:extLst>
          </p:nvPr>
        </p:nvGraphicFramePr>
        <p:xfrm>
          <a:off x="1798720" y="4160312"/>
          <a:ext cx="9842740" cy="1923652"/>
        </p:xfrm>
        <a:graphic>
          <a:graphicData uri="http://schemas.openxmlformats.org/drawingml/2006/table">
            <a:tbl>
              <a:tblPr firstCol="1" bandRow="1">
                <a:tableStyleId>{5C22544A-7EE6-4342-B048-85BDC9FD1C3A}</a:tableStyleId>
              </a:tblPr>
              <a:tblGrid>
                <a:gridCol w="1846435"/>
                <a:gridCol w="1989602"/>
                <a:gridCol w="1902228"/>
                <a:gridCol w="2165403"/>
                <a:gridCol w="1939072"/>
              </a:tblGrid>
              <a:tr h="1010522">
                <a:tc>
                  <a:txBody>
                    <a:bodyPr/>
                    <a:lstStyle/>
                    <a:p>
                      <a:pPr algn="l">
                        <a:lnSpc>
                          <a:spcPct val="107000"/>
                        </a:lnSpc>
                        <a:spcAft>
                          <a:spcPts val="0"/>
                        </a:spcAft>
                      </a:pPr>
                      <a:r>
                        <a:rPr lang="en-US" sz="1400" dirty="0">
                          <a:effectLst/>
                        </a:rPr>
                        <a:t>RS10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US" sz="1400" dirty="0">
                          <a:effectLst/>
                        </a:rPr>
                        <a:t>System should provide database to store the attendance and behavioral analysis.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US" sz="1400">
                          <a:effectLst/>
                        </a:rPr>
                        <a:t>Essential</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US" sz="1400">
                          <a:effectLst/>
                        </a:rPr>
                        <a:t>Helpful in keeping the record of the students.</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US" sz="1400" dirty="0">
                          <a:effectLst/>
                        </a:rPr>
                        <a:t>Proper information of student available easily.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757892">
                <a:tc>
                  <a:txBody>
                    <a:bodyPr/>
                    <a:lstStyle/>
                    <a:p>
                      <a:pPr algn="l">
                        <a:lnSpc>
                          <a:spcPct val="107000"/>
                        </a:lnSpc>
                        <a:spcAft>
                          <a:spcPts val="0"/>
                        </a:spcAft>
                      </a:pPr>
                      <a:r>
                        <a:rPr lang="en-US" sz="1400" dirty="0">
                          <a:effectLst/>
                        </a:rPr>
                        <a:t>RS11</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US" sz="1400">
                          <a:effectLst/>
                        </a:rPr>
                        <a:t>System should generate report.</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US" sz="1400" dirty="0">
                          <a:effectLst/>
                        </a:rPr>
                        <a:t>Essential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US" sz="1400">
                          <a:effectLst/>
                        </a:rPr>
                        <a:t>To make the proper decisions on students as well as teaching techniques.</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en-US" sz="1400" dirty="0">
                          <a:effectLst/>
                        </a:rPr>
                        <a:t>Proper information of student available easily.</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26728318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sz="3200" b="1" dirty="0"/>
              <a:t>Hardware Requirements</a:t>
            </a:r>
            <a:r>
              <a:rPr lang="en-IN" sz="3200" b="1" dirty="0" smtClean="0"/>
              <a:t>:</a:t>
            </a:r>
            <a:endParaRPr lang="en-IN" sz="3200"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985725998"/>
              </p:ext>
            </p:extLst>
          </p:nvPr>
        </p:nvGraphicFramePr>
        <p:xfrm>
          <a:off x="2122997" y="1970222"/>
          <a:ext cx="8317065" cy="1553911"/>
        </p:xfrm>
        <a:graphic>
          <a:graphicData uri="http://schemas.openxmlformats.org/drawingml/2006/table">
            <a:tbl>
              <a:tblPr firstRow="1" firstCol="1" bandRow="1">
                <a:tableStyleId>{5C22544A-7EE6-4342-B048-85BDC9FD1C3A}</a:tableStyleId>
              </a:tblPr>
              <a:tblGrid>
                <a:gridCol w="4128171"/>
                <a:gridCol w="4188894"/>
              </a:tblGrid>
              <a:tr h="0">
                <a:tc>
                  <a:txBody>
                    <a:bodyPr/>
                    <a:lstStyle/>
                    <a:p>
                      <a:pPr algn="ctr">
                        <a:lnSpc>
                          <a:spcPct val="107000"/>
                        </a:lnSpc>
                        <a:spcAft>
                          <a:spcPts val="0"/>
                        </a:spcAft>
                      </a:pPr>
                      <a:r>
                        <a:rPr lang="en-US" sz="1600" dirty="0">
                          <a:effectLst/>
                        </a:rPr>
                        <a:t>Hardware</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US" sz="1600" dirty="0">
                          <a:effectLst/>
                        </a:rPr>
                        <a:t>Specifications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gn="ctr">
                        <a:lnSpc>
                          <a:spcPct val="107000"/>
                        </a:lnSpc>
                        <a:spcAft>
                          <a:spcPts val="0"/>
                        </a:spcAft>
                      </a:pPr>
                      <a:r>
                        <a:rPr lang="en-US" sz="1600" dirty="0">
                          <a:effectLst/>
                        </a:rPr>
                        <a:t>Processor</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US" sz="1600" dirty="0">
                          <a:effectLst/>
                        </a:rPr>
                        <a:t>Intel </a:t>
                      </a:r>
                      <a:r>
                        <a:rPr lang="en-US" sz="1600" dirty="0" smtClean="0">
                          <a:effectLst/>
                        </a:rPr>
                        <a:t>core</a:t>
                      </a:r>
                      <a:r>
                        <a:rPr lang="en-US" sz="1600" baseline="0" dirty="0" smtClean="0">
                          <a:effectLst/>
                        </a:rPr>
                        <a:t> i5</a:t>
                      </a:r>
                      <a:r>
                        <a:rPr lang="en-US" sz="1600" dirty="0" smtClean="0">
                          <a:effectLst/>
                        </a:rPr>
                        <a:t> </a:t>
                      </a:r>
                      <a:r>
                        <a:rPr lang="en-US" sz="1600" dirty="0">
                          <a:effectLst/>
                        </a:rPr>
                        <a:t>or later</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gn="ctr">
                        <a:lnSpc>
                          <a:spcPct val="107000"/>
                        </a:lnSpc>
                        <a:spcAft>
                          <a:spcPts val="0"/>
                        </a:spcAft>
                      </a:pPr>
                      <a:r>
                        <a:rPr lang="en-US" sz="1600" dirty="0" smtClean="0">
                          <a:effectLst/>
                          <a:latin typeface="Calibri" panose="020F0502020204030204" pitchFamily="34" charset="0"/>
                          <a:ea typeface="Calibri" panose="020F0502020204030204" pitchFamily="34" charset="0"/>
                          <a:cs typeface="Times New Roman" panose="02020603050405020304" pitchFamily="18" charset="0"/>
                        </a:rPr>
                        <a:t>64 bit OS</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US" sz="1200" dirty="0" smtClean="0">
                          <a:effectLst/>
                          <a:latin typeface="Calibri" panose="020F0502020204030204" pitchFamily="34" charset="0"/>
                          <a:ea typeface="Calibri" panose="020F0502020204030204" pitchFamily="34" charset="0"/>
                          <a:cs typeface="Times New Roman" panose="02020603050405020304" pitchFamily="18" charset="0"/>
                        </a:rPr>
                        <a:t>-</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gn="ctr">
                        <a:lnSpc>
                          <a:spcPct val="107000"/>
                        </a:lnSpc>
                        <a:spcAft>
                          <a:spcPts val="0"/>
                        </a:spcAft>
                      </a:pPr>
                      <a:r>
                        <a:rPr lang="en-US" sz="1600" dirty="0">
                          <a:effectLst/>
                        </a:rPr>
                        <a:t>RAM</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US" sz="1600" dirty="0">
                          <a:effectLst/>
                        </a:rPr>
                        <a:t>Minimum </a:t>
                      </a:r>
                      <a:r>
                        <a:rPr lang="en-US" sz="1600" dirty="0" smtClean="0">
                          <a:effectLst/>
                        </a:rPr>
                        <a:t>4GB</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gn="ctr">
                        <a:lnSpc>
                          <a:spcPct val="107000"/>
                        </a:lnSpc>
                        <a:spcAft>
                          <a:spcPts val="0"/>
                        </a:spcAft>
                      </a:pPr>
                      <a:r>
                        <a:rPr lang="en-US" sz="1600" dirty="0">
                          <a:effectLst/>
                        </a:rPr>
                        <a:t>Secondary storage</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US" sz="1600" dirty="0">
                          <a:effectLst/>
                        </a:rPr>
                        <a:t>Minimum </a:t>
                      </a:r>
                      <a:r>
                        <a:rPr lang="en-US" sz="1600" dirty="0" smtClean="0">
                          <a:effectLst/>
                        </a:rPr>
                        <a:t>8GB</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gn="ctr">
                        <a:lnSpc>
                          <a:spcPct val="107000"/>
                        </a:lnSpc>
                        <a:spcAft>
                          <a:spcPts val="0"/>
                        </a:spcAft>
                      </a:pPr>
                      <a:r>
                        <a:rPr lang="en-US" sz="1600" dirty="0" smtClean="0">
                          <a:effectLst/>
                          <a:latin typeface="Calibri" panose="020F0502020204030204" pitchFamily="34" charset="0"/>
                          <a:ea typeface="Calibri" panose="020F0502020204030204" pitchFamily="34" charset="0"/>
                          <a:cs typeface="Times New Roman" panose="02020603050405020304" pitchFamily="18" charset="0"/>
                        </a:rPr>
                        <a:t>Camera</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US" sz="1600" dirty="0" smtClean="0">
                          <a:effectLst/>
                          <a:latin typeface="Calibri" panose="020F0502020204030204" pitchFamily="34" charset="0"/>
                          <a:ea typeface="Calibri" panose="020F0502020204030204" pitchFamily="34" charset="0"/>
                          <a:cs typeface="Times New Roman" panose="02020603050405020304" pitchFamily="18" charset="0"/>
                        </a:rPr>
                        <a:t>Minimum 2MP</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bl>
          </a:graphicData>
        </a:graphic>
      </p:graphicFrame>
      <p:sp>
        <p:nvSpPr>
          <p:cNvPr id="5" name="Rectangle 4"/>
          <p:cNvSpPr/>
          <p:nvPr/>
        </p:nvSpPr>
        <p:spPr>
          <a:xfrm>
            <a:off x="1484311" y="3476491"/>
            <a:ext cx="5727522" cy="619272"/>
          </a:xfrm>
          <a:prstGeom prst="rect">
            <a:avLst/>
          </a:prstGeom>
        </p:spPr>
        <p:txBody>
          <a:bodyPr wrap="square">
            <a:spAutoFit/>
          </a:bodyPr>
          <a:lstStyle/>
          <a:p>
            <a:pPr>
              <a:lnSpc>
                <a:spcPct val="107000"/>
              </a:lnSpc>
              <a:spcAft>
                <a:spcPts val="1000"/>
              </a:spcAft>
            </a:pPr>
            <a:r>
              <a:rPr lang="en-IN" sz="3200" b="1" dirty="0" smtClean="0">
                <a:effectLst/>
                <a:latin typeface="+mj-lt"/>
                <a:ea typeface="Calibri" panose="020F0502020204030204" pitchFamily="34" charset="0"/>
                <a:cs typeface="Times New Roman" panose="02020603050405020304" pitchFamily="18" charset="0"/>
              </a:rPr>
              <a:t>Software Requirements:</a:t>
            </a:r>
            <a:endParaRPr lang="en-IN" sz="2400" b="1" dirty="0">
              <a:effectLst/>
              <a:latin typeface="+mj-lt"/>
              <a:ea typeface="Calibri" panose="020F0502020204030204" pitchFamily="34" charset="0"/>
              <a:cs typeface="Times New Roman" panose="02020603050405020304" pitchFamily="18" charset="0"/>
            </a:endParaRPr>
          </a:p>
        </p:txBody>
      </p:sp>
      <p:graphicFrame>
        <p:nvGraphicFramePr>
          <p:cNvPr id="6" name="Table 5"/>
          <p:cNvGraphicFramePr>
            <a:graphicFrameLocks noGrp="1"/>
          </p:cNvGraphicFramePr>
          <p:nvPr>
            <p:extLst>
              <p:ext uri="{D42A27DB-BD31-4B8C-83A1-F6EECF244321}">
                <p14:modId xmlns:p14="http://schemas.microsoft.com/office/powerpoint/2010/main" val="3511341446"/>
              </p:ext>
            </p:extLst>
          </p:nvPr>
        </p:nvGraphicFramePr>
        <p:xfrm>
          <a:off x="2099144" y="4230936"/>
          <a:ext cx="8379694" cy="1023754"/>
        </p:xfrm>
        <a:graphic>
          <a:graphicData uri="http://schemas.openxmlformats.org/drawingml/2006/table">
            <a:tbl>
              <a:tblPr firstRow="1" firstCol="1" bandRow="1">
                <a:tableStyleId>{5C22544A-7EE6-4342-B048-85BDC9FD1C3A}</a:tableStyleId>
              </a:tblPr>
              <a:tblGrid>
                <a:gridCol w="4154891"/>
                <a:gridCol w="4224803"/>
              </a:tblGrid>
              <a:tr h="282370">
                <a:tc>
                  <a:txBody>
                    <a:bodyPr/>
                    <a:lstStyle/>
                    <a:p>
                      <a:pPr algn="ctr">
                        <a:lnSpc>
                          <a:spcPct val="107000"/>
                        </a:lnSpc>
                        <a:spcAft>
                          <a:spcPts val="0"/>
                        </a:spcAft>
                      </a:pPr>
                      <a:r>
                        <a:rPr lang="en-US" sz="1400" dirty="0">
                          <a:effectLst/>
                        </a:rPr>
                        <a:t>Software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US" sz="1600" dirty="0">
                          <a:effectLst/>
                        </a:rPr>
                        <a:t>Alternative(if</a:t>
                      </a:r>
                      <a:r>
                        <a:rPr lang="en-US" sz="1400" dirty="0">
                          <a:effectLst/>
                        </a:rPr>
                        <a:t> available)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47128">
                <a:tc>
                  <a:txBody>
                    <a:bodyPr/>
                    <a:lstStyle/>
                    <a:p>
                      <a:pPr algn="ctr">
                        <a:lnSpc>
                          <a:spcPct val="107000"/>
                        </a:lnSpc>
                        <a:spcAft>
                          <a:spcPts val="0"/>
                        </a:spcAft>
                      </a:pPr>
                      <a:r>
                        <a:rPr lang="en-US" sz="1400" dirty="0">
                          <a:effectLst/>
                        </a:rPr>
                        <a:t>Windows 7 or later with MS office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US" sz="1400" dirty="0">
                          <a:effectLst/>
                        </a:rPr>
                        <a:t>Not available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47128">
                <a:tc>
                  <a:txBody>
                    <a:bodyPr/>
                    <a:lstStyle/>
                    <a:p>
                      <a:pPr algn="ctr">
                        <a:lnSpc>
                          <a:spcPct val="107000"/>
                        </a:lnSpc>
                        <a:spcAft>
                          <a:spcPts val="0"/>
                        </a:spcAft>
                      </a:pPr>
                      <a:r>
                        <a:rPr lang="en-US" sz="1400" dirty="0">
                          <a:effectLst/>
                        </a:rPr>
                        <a:t>SQL Server</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US" sz="1400" dirty="0">
                          <a:effectLst/>
                        </a:rPr>
                        <a:t>Not available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47128">
                <a:tc>
                  <a:txBody>
                    <a:bodyPr/>
                    <a:lstStyle/>
                    <a:p>
                      <a:pPr algn="ctr">
                        <a:lnSpc>
                          <a:spcPct val="107000"/>
                        </a:lnSpc>
                        <a:spcAft>
                          <a:spcPts val="0"/>
                        </a:spcAft>
                      </a:pPr>
                      <a:r>
                        <a:rPr lang="en-US" sz="1400" dirty="0" smtClean="0">
                          <a:effectLst/>
                          <a:latin typeface="+mn-lt"/>
                          <a:ea typeface="+mn-ea"/>
                          <a:cs typeface="+mn-cs"/>
                        </a:rPr>
                        <a:t>Python</a:t>
                      </a:r>
                      <a:r>
                        <a:rPr lang="en-US" sz="1400" baseline="0" dirty="0" smtClean="0">
                          <a:effectLst/>
                          <a:latin typeface="+mn-lt"/>
                          <a:ea typeface="+mn-ea"/>
                          <a:cs typeface="+mn-cs"/>
                        </a:rPr>
                        <a:t> Programming language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r>
                        <a:rPr lang="en-US" sz="1400" dirty="0">
                          <a:effectLst/>
                        </a:rPr>
                        <a:t>Not available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338333023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9968" y="0"/>
            <a:ext cx="10018713" cy="1752599"/>
          </a:xfrm>
        </p:spPr>
        <p:txBody>
          <a:bodyPr/>
          <a:lstStyle/>
          <a:p>
            <a:pPr algn="l"/>
            <a:r>
              <a:rPr lang="en-IN" b="1" dirty="0"/>
              <a:t>System Analysis</a:t>
            </a:r>
            <a:r>
              <a:rPr lang="en-IN" b="1" dirty="0" smtClean="0"/>
              <a:t>:</a:t>
            </a:r>
            <a:endParaRPr lang="en-IN" b="1" dirty="0"/>
          </a:p>
        </p:txBody>
      </p:sp>
      <p:sp>
        <p:nvSpPr>
          <p:cNvPr id="3" name="Content Placeholder 2"/>
          <p:cNvSpPr>
            <a:spLocks noGrp="1"/>
          </p:cNvSpPr>
          <p:nvPr>
            <p:ph idx="1"/>
          </p:nvPr>
        </p:nvSpPr>
        <p:spPr>
          <a:xfrm>
            <a:off x="1539969" y="2062700"/>
            <a:ext cx="10018713" cy="3124201"/>
          </a:xfrm>
        </p:spPr>
        <p:txBody>
          <a:bodyPr>
            <a:normAutofit/>
          </a:bodyPr>
          <a:lstStyle/>
          <a:p>
            <a:r>
              <a:rPr lang="en-US" sz="2800" b="1" dirty="0"/>
              <a:t>Algorithmic description of each modules:</a:t>
            </a:r>
            <a:endParaRPr lang="en-IN" b="1" dirty="0" smtClean="0"/>
          </a:p>
          <a:p>
            <a:r>
              <a:rPr lang="en-IN" dirty="0" smtClean="0"/>
              <a:t>Our </a:t>
            </a:r>
            <a:r>
              <a:rPr lang="en-IN" dirty="0"/>
              <a:t>system is mainly divided into three different </a:t>
            </a:r>
            <a:r>
              <a:rPr lang="en-IN" dirty="0" smtClean="0"/>
              <a:t>modules-</a:t>
            </a:r>
            <a:endParaRPr lang="en-IN" dirty="0"/>
          </a:p>
          <a:p>
            <a:pPr lvl="1">
              <a:buFont typeface="Wingdings" pitchFamily="2" charset="2"/>
              <a:buChar char="Ø"/>
            </a:pPr>
            <a:r>
              <a:rPr lang="en-IN" dirty="0"/>
              <a:t>Face detection and recognition module </a:t>
            </a:r>
          </a:p>
          <a:p>
            <a:pPr lvl="1">
              <a:buFont typeface="Wingdings" pitchFamily="2" charset="2"/>
              <a:buChar char="Ø"/>
            </a:pPr>
            <a:r>
              <a:rPr lang="en-IN" dirty="0"/>
              <a:t>Eye-gaze tracking/ drowsiness detection module</a:t>
            </a:r>
          </a:p>
          <a:p>
            <a:pPr lvl="1">
              <a:buFont typeface="Wingdings" pitchFamily="2" charset="2"/>
              <a:buChar char="Ø"/>
            </a:pPr>
            <a:r>
              <a:rPr lang="en-IN" dirty="0"/>
              <a:t>Behaviour analysis module</a:t>
            </a:r>
          </a:p>
          <a:p>
            <a:pPr marL="0" indent="0">
              <a:buNone/>
            </a:pPr>
            <a:endParaRPr lang="en-IN" dirty="0"/>
          </a:p>
          <a:p>
            <a:endParaRPr lang="en-IN" sz="2000" dirty="0"/>
          </a:p>
        </p:txBody>
      </p:sp>
    </p:spTree>
    <p:extLst>
      <p:ext uri="{BB962C8B-B14F-4D97-AF65-F5344CB8AC3E}">
        <p14:creationId xmlns:p14="http://schemas.microsoft.com/office/powerpoint/2010/main" val="41270891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2168" y="318369"/>
            <a:ext cx="10018713" cy="1752599"/>
          </a:xfrm>
        </p:spPr>
        <p:txBody>
          <a:bodyPr/>
          <a:lstStyle/>
          <a:p>
            <a:r>
              <a:rPr lang="en-IN" b="1" dirty="0"/>
              <a:t>1.Face detection and recognition module </a:t>
            </a:r>
          </a:p>
        </p:txBody>
      </p:sp>
      <p:pic>
        <p:nvPicPr>
          <p:cNvPr id="4" name="Content Placeholder 3"/>
          <p:cNvPicPr>
            <a:picLocks noGrp="1" noChangeAspect="1"/>
          </p:cNvPicPr>
          <p:nvPr>
            <p:ph idx="1"/>
          </p:nvPr>
        </p:nvPicPr>
        <p:blipFill>
          <a:blip r:embed="rId2"/>
          <a:stretch>
            <a:fillRect/>
          </a:stretch>
        </p:blipFill>
        <p:spPr>
          <a:xfrm>
            <a:off x="1933607" y="1873369"/>
            <a:ext cx="3018032" cy="2012021"/>
          </a:xfrm>
          <a:prstGeom prst="rect">
            <a:avLst/>
          </a:prstGeom>
          <a:ln>
            <a:noFill/>
          </a:ln>
          <a:effectLst>
            <a:softEdge rad="112500"/>
          </a:effectLst>
        </p:spPr>
      </p:pic>
      <p:sp>
        <p:nvSpPr>
          <p:cNvPr id="5" name="Up Arrow 4"/>
          <p:cNvSpPr/>
          <p:nvPr/>
        </p:nvSpPr>
        <p:spPr>
          <a:xfrm rot="5400000">
            <a:off x="5389543" y="2108203"/>
            <a:ext cx="603849" cy="1149222"/>
          </a:xfrm>
          <a:prstGeom prst="up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7" name="Rounded Rectangle 5"/>
          <p:cNvSpPr/>
          <p:nvPr/>
        </p:nvSpPr>
        <p:spPr>
          <a:xfrm>
            <a:off x="6596513" y="2255806"/>
            <a:ext cx="2216990" cy="854016"/>
          </a:xfrm>
          <a:prstGeom prst="roundRect">
            <a:avLst/>
          </a:prstGeom>
        </p:spPr>
        <p:style>
          <a:lnRef idx="0">
            <a:schemeClr val="accent5"/>
          </a:lnRef>
          <a:fillRef idx="1001">
            <a:schemeClr val="dk2"/>
          </a:fillRef>
          <a:effectRef idx="3">
            <a:schemeClr val="accent5"/>
          </a:effectRef>
          <a:fontRef idx="minor">
            <a:schemeClr val="lt1"/>
          </a:fontRef>
        </p:style>
        <p:txBody>
          <a:bodyPr rtlCol="0" anchor="ctr"/>
          <a:lstStyle/>
          <a:p>
            <a:pPr algn="ctr"/>
            <a:r>
              <a:rPr lang="en-US" dirty="0" smtClean="0"/>
              <a:t>Face detection </a:t>
            </a:r>
            <a:endParaRPr lang="en-IN" dirty="0"/>
          </a:p>
        </p:txBody>
      </p:sp>
      <p:sp>
        <p:nvSpPr>
          <p:cNvPr id="8" name="Rounded Rectangle 7"/>
          <p:cNvSpPr/>
          <p:nvPr/>
        </p:nvSpPr>
        <p:spPr>
          <a:xfrm>
            <a:off x="6596513" y="4467224"/>
            <a:ext cx="2216990" cy="854016"/>
          </a:xfrm>
          <a:prstGeom prst="roundRect">
            <a:avLst/>
          </a:prstGeom>
        </p:spPr>
        <p:style>
          <a:lnRef idx="0">
            <a:schemeClr val="accent5"/>
          </a:lnRef>
          <a:fillRef idx="1001">
            <a:schemeClr val="dk2"/>
          </a:fillRef>
          <a:effectRef idx="3">
            <a:schemeClr val="accent5"/>
          </a:effectRef>
          <a:fontRef idx="minor">
            <a:schemeClr val="lt1"/>
          </a:fontRef>
        </p:style>
        <p:txBody>
          <a:bodyPr rtlCol="0" anchor="ctr"/>
          <a:lstStyle/>
          <a:p>
            <a:pPr algn="ctr"/>
            <a:r>
              <a:rPr lang="en-US" dirty="0" smtClean="0"/>
              <a:t>Face Recognition</a:t>
            </a:r>
            <a:endParaRPr lang="en-IN" dirty="0"/>
          </a:p>
        </p:txBody>
      </p:sp>
      <p:sp>
        <p:nvSpPr>
          <p:cNvPr id="9" name="Rounded Rectangle 11"/>
          <p:cNvSpPr/>
          <p:nvPr/>
        </p:nvSpPr>
        <p:spPr>
          <a:xfrm>
            <a:off x="2624649" y="4467223"/>
            <a:ext cx="2216990" cy="854016"/>
          </a:xfrm>
          <a:prstGeom prst="roundRect">
            <a:avLst/>
          </a:prstGeom>
        </p:spPr>
        <p:style>
          <a:lnRef idx="0">
            <a:schemeClr val="accent5"/>
          </a:lnRef>
          <a:fillRef idx="1001">
            <a:schemeClr val="dk2"/>
          </a:fillRef>
          <a:effectRef idx="3">
            <a:schemeClr val="accent5"/>
          </a:effectRef>
          <a:fontRef idx="minor">
            <a:schemeClr val="lt1"/>
          </a:fontRef>
        </p:style>
        <p:txBody>
          <a:bodyPr rtlCol="0" anchor="ctr"/>
          <a:lstStyle/>
          <a:p>
            <a:pPr algn="ctr"/>
            <a:r>
              <a:rPr lang="en-US" dirty="0" smtClean="0"/>
              <a:t>Behavioral analysis module</a:t>
            </a:r>
            <a:endParaRPr lang="en-IN" dirty="0"/>
          </a:p>
        </p:txBody>
      </p:sp>
      <p:sp>
        <p:nvSpPr>
          <p:cNvPr id="10" name="Flowchart: Magnetic Disk 8"/>
          <p:cNvSpPr/>
          <p:nvPr/>
        </p:nvSpPr>
        <p:spPr>
          <a:xfrm>
            <a:off x="9991725" y="4391025"/>
            <a:ext cx="1654658" cy="1009649"/>
          </a:xfrm>
          <a:prstGeom prst="flowChartMagneticDisk">
            <a:avLst/>
          </a:prstGeom>
        </p:spPr>
        <p:style>
          <a:lnRef idx="3">
            <a:schemeClr val="lt1"/>
          </a:lnRef>
          <a:fillRef idx="1001">
            <a:schemeClr val="dk2"/>
          </a:fillRef>
          <a:effectRef idx="1">
            <a:schemeClr val="accent5"/>
          </a:effectRef>
          <a:fontRef idx="minor">
            <a:schemeClr val="lt1"/>
          </a:fontRef>
        </p:style>
        <p:txBody>
          <a:bodyPr rtlCol="0" anchor="ctr"/>
          <a:lstStyle/>
          <a:p>
            <a:pPr algn="ctr"/>
            <a:r>
              <a:rPr lang="en-US" dirty="0" smtClean="0"/>
              <a:t>Face Database </a:t>
            </a:r>
            <a:endParaRPr lang="en-IN" dirty="0"/>
          </a:p>
        </p:txBody>
      </p:sp>
      <p:sp>
        <p:nvSpPr>
          <p:cNvPr id="11" name="Right Arrow 6"/>
          <p:cNvSpPr/>
          <p:nvPr/>
        </p:nvSpPr>
        <p:spPr>
          <a:xfrm rot="5400000">
            <a:off x="7204372" y="3459716"/>
            <a:ext cx="1001271" cy="649460"/>
          </a:xfrm>
          <a:prstGeom prst="right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12" name="Right Arrow 10"/>
          <p:cNvSpPr/>
          <p:nvPr/>
        </p:nvSpPr>
        <p:spPr>
          <a:xfrm rot="10800000">
            <a:off x="5172074" y="4569501"/>
            <a:ext cx="1094005" cy="649460"/>
          </a:xfrm>
          <a:prstGeom prst="right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13" name="Up-Down Arrow 9"/>
          <p:cNvSpPr/>
          <p:nvPr/>
        </p:nvSpPr>
        <p:spPr>
          <a:xfrm rot="16200000">
            <a:off x="9183989" y="4451319"/>
            <a:ext cx="437249" cy="885825"/>
          </a:xfrm>
          <a:prstGeom prst="upDown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02959495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2. Eye-gaze tracking/ drowsiness detection module</a:t>
            </a:r>
          </a:p>
        </p:txBody>
      </p:sp>
      <p:pic>
        <p:nvPicPr>
          <p:cNvPr id="4" name="Content Placeholder 3"/>
          <p:cNvPicPr>
            <a:picLocks noGrp="1" noChangeAspect="1"/>
          </p:cNvPicPr>
          <p:nvPr>
            <p:ph idx="1"/>
          </p:nvPr>
        </p:nvPicPr>
        <p:blipFill>
          <a:blip r:embed="rId2"/>
          <a:stretch>
            <a:fillRect/>
          </a:stretch>
        </p:blipFill>
        <p:spPr>
          <a:xfrm>
            <a:off x="1437623" y="1891175"/>
            <a:ext cx="3108312" cy="2072208"/>
          </a:xfrm>
          <a:prstGeom prst="rect">
            <a:avLst/>
          </a:prstGeom>
          <a:ln>
            <a:noFill/>
          </a:ln>
          <a:effectLst>
            <a:softEdge rad="112500"/>
          </a:effectLst>
        </p:spPr>
      </p:pic>
      <p:sp>
        <p:nvSpPr>
          <p:cNvPr id="5" name="Down Arrow 4"/>
          <p:cNvSpPr/>
          <p:nvPr/>
        </p:nvSpPr>
        <p:spPr>
          <a:xfrm rot="16200000">
            <a:off x="4894263" y="2563945"/>
            <a:ext cx="477045" cy="981471"/>
          </a:xfrm>
          <a:prstGeom prst="down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6" name="Rounded Rectangle 8"/>
          <p:cNvSpPr/>
          <p:nvPr/>
        </p:nvSpPr>
        <p:spPr>
          <a:xfrm>
            <a:off x="5806401" y="2627673"/>
            <a:ext cx="2216990" cy="854016"/>
          </a:xfrm>
          <a:prstGeom prst="roundRect">
            <a:avLst/>
          </a:prstGeom>
        </p:spPr>
        <p:style>
          <a:lnRef idx="0">
            <a:schemeClr val="accent5"/>
          </a:lnRef>
          <a:fillRef idx="1001">
            <a:schemeClr val="dk2"/>
          </a:fillRef>
          <a:effectRef idx="3">
            <a:schemeClr val="accent5"/>
          </a:effectRef>
          <a:fontRef idx="minor">
            <a:schemeClr val="lt1"/>
          </a:fontRef>
        </p:style>
        <p:txBody>
          <a:bodyPr rtlCol="0" anchor="ctr"/>
          <a:lstStyle/>
          <a:p>
            <a:pPr algn="ctr"/>
            <a:r>
              <a:rPr lang="en-US" dirty="0" smtClean="0"/>
              <a:t>Eye gaze tracking</a:t>
            </a:r>
            <a:endParaRPr lang="en-IN" dirty="0"/>
          </a:p>
        </p:txBody>
      </p:sp>
      <p:sp>
        <p:nvSpPr>
          <p:cNvPr id="7" name="Down Arrow 9"/>
          <p:cNvSpPr/>
          <p:nvPr/>
        </p:nvSpPr>
        <p:spPr>
          <a:xfrm rot="16200000">
            <a:off x="8450908" y="2513875"/>
            <a:ext cx="477045" cy="981471"/>
          </a:xfrm>
          <a:prstGeom prst="down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8" name="Rounded Rectangle 10"/>
          <p:cNvSpPr/>
          <p:nvPr/>
        </p:nvSpPr>
        <p:spPr>
          <a:xfrm>
            <a:off x="9351057" y="2573393"/>
            <a:ext cx="2216990" cy="854016"/>
          </a:xfrm>
          <a:prstGeom prst="roundRect">
            <a:avLst/>
          </a:prstGeom>
        </p:spPr>
        <p:style>
          <a:lnRef idx="0">
            <a:schemeClr val="dk1"/>
          </a:lnRef>
          <a:fillRef idx="1001">
            <a:schemeClr val="dk2"/>
          </a:fillRef>
          <a:effectRef idx="3">
            <a:schemeClr val="dk1"/>
          </a:effectRef>
          <a:fontRef idx="minor">
            <a:schemeClr val="lt1"/>
          </a:fontRef>
        </p:style>
        <p:txBody>
          <a:bodyPr rtlCol="0" anchor="ctr"/>
          <a:lstStyle/>
          <a:p>
            <a:pPr algn="ctr"/>
            <a:r>
              <a:rPr lang="en-US" dirty="0" smtClean="0"/>
              <a:t>Drowsiness detection</a:t>
            </a:r>
            <a:endParaRPr lang="en-IN" dirty="0"/>
          </a:p>
        </p:txBody>
      </p:sp>
      <p:sp>
        <p:nvSpPr>
          <p:cNvPr id="9" name="Up-Down Arrow 13"/>
          <p:cNvSpPr/>
          <p:nvPr/>
        </p:nvSpPr>
        <p:spPr>
          <a:xfrm>
            <a:off x="10240927" y="3564318"/>
            <a:ext cx="437249" cy="798131"/>
          </a:xfrm>
          <a:prstGeom prst="upDown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10" name="Flowchart: Magnetic Disk 12"/>
          <p:cNvSpPr/>
          <p:nvPr/>
        </p:nvSpPr>
        <p:spPr>
          <a:xfrm>
            <a:off x="9572625" y="4455537"/>
            <a:ext cx="1654658" cy="1009649"/>
          </a:xfrm>
          <a:prstGeom prst="flowChartMagneticDisk">
            <a:avLst/>
          </a:prstGeom>
        </p:spPr>
        <p:style>
          <a:lnRef idx="3">
            <a:schemeClr val="lt1"/>
          </a:lnRef>
          <a:fillRef idx="1001">
            <a:schemeClr val="dk2"/>
          </a:fillRef>
          <a:effectRef idx="1">
            <a:schemeClr val="accent5"/>
          </a:effectRef>
          <a:fontRef idx="minor">
            <a:schemeClr val="lt1"/>
          </a:fontRef>
        </p:style>
        <p:txBody>
          <a:bodyPr rtlCol="0" anchor="ctr"/>
          <a:lstStyle/>
          <a:p>
            <a:pPr algn="ctr"/>
            <a:r>
              <a:rPr lang="en-US" dirty="0" smtClean="0"/>
              <a:t>Face Database </a:t>
            </a:r>
            <a:endParaRPr lang="en-IN" dirty="0"/>
          </a:p>
        </p:txBody>
      </p:sp>
      <p:sp>
        <p:nvSpPr>
          <p:cNvPr id="11" name="Rounded Rectangle 15"/>
          <p:cNvSpPr/>
          <p:nvPr/>
        </p:nvSpPr>
        <p:spPr>
          <a:xfrm>
            <a:off x="6088928" y="4533353"/>
            <a:ext cx="2216990" cy="854016"/>
          </a:xfrm>
          <a:prstGeom prst="roundRect">
            <a:avLst/>
          </a:prstGeom>
        </p:spPr>
        <p:style>
          <a:lnRef idx="0">
            <a:schemeClr val="accent5"/>
          </a:lnRef>
          <a:fillRef idx="1001">
            <a:schemeClr val="dk2"/>
          </a:fillRef>
          <a:effectRef idx="3">
            <a:schemeClr val="accent5"/>
          </a:effectRef>
          <a:fontRef idx="minor">
            <a:schemeClr val="lt1"/>
          </a:fontRef>
        </p:style>
        <p:txBody>
          <a:bodyPr rtlCol="0" anchor="ctr"/>
          <a:lstStyle/>
          <a:p>
            <a:pPr algn="ctr"/>
            <a:r>
              <a:rPr lang="en-US" dirty="0" smtClean="0"/>
              <a:t>Face Recognition</a:t>
            </a:r>
            <a:endParaRPr lang="en-IN" dirty="0"/>
          </a:p>
        </p:txBody>
      </p:sp>
      <p:sp>
        <p:nvSpPr>
          <p:cNvPr id="12" name="Up-Down Arrow 16"/>
          <p:cNvSpPr/>
          <p:nvPr/>
        </p:nvSpPr>
        <p:spPr>
          <a:xfrm rot="16200000">
            <a:off x="8729160" y="4465061"/>
            <a:ext cx="437249" cy="990599"/>
          </a:xfrm>
          <a:prstGeom prst="upDown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13" name="Down Arrow 19"/>
          <p:cNvSpPr/>
          <p:nvPr/>
        </p:nvSpPr>
        <p:spPr>
          <a:xfrm rot="5400000">
            <a:off x="5404895" y="4613815"/>
            <a:ext cx="437250" cy="693093"/>
          </a:xfrm>
          <a:prstGeom prst="down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14" name="Rounded Rectangle 18"/>
          <p:cNvSpPr/>
          <p:nvPr/>
        </p:nvSpPr>
        <p:spPr>
          <a:xfrm>
            <a:off x="2915795" y="4533353"/>
            <a:ext cx="2216990" cy="854016"/>
          </a:xfrm>
          <a:prstGeom prst="roundRect">
            <a:avLst/>
          </a:prstGeom>
        </p:spPr>
        <p:style>
          <a:lnRef idx="0">
            <a:schemeClr val="accent5"/>
          </a:lnRef>
          <a:fillRef idx="1001">
            <a:schemeClr val="dk2"/>
          </a:fillRef>
          <a:effectRef idx="3">
            <a:schemeClr val="accent5"/>
          </a:effectRef>
          <a:fontRef idx="minor">
            <a:schemeClr val="lt1"/>
          </a:fontRef>
        </p:style>
        <p:txBody>
          <a:bodyPr rtlCol="0" anchor="ctr"/>
          <a:lstStyle/>
          <a:p>
            <a:pPr algn="ctr"/>
            <a:r>
              <a:rPr lang="en-US" dirty="0" smtClean="0"/>
              <a:t>Behavioral analysis module</a:t>
            </a:r>
            <a:endParaRPr lang="en-IN" dirty="0"/>
          </a:p>
        </p:txBody>
      </p:sp>
    </p:spTree>
    <p:extLst>
      <p:ext uri="{BB962C8B-B14F-4D97-AF65-F5344CB8AC3E}">
        <p14:creationId xmlns:p14="http://schemas.microsoft.com/office/powerpoint/2010/main" val="34850778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8817" y="248814"/>
            <a:ext cx="10018713" cy="1752599"/>
          </a:xfrm>
        </p:spPr>
        <p:txBody>
          <a:bodyPr/>
          <a:lstStyle/>
          <a:p>
            <a:pPr algn="l"/>
            <a:r>
              <a:rPr lang="en-IN" dirty="0"/>
              <a:t>	</a:t>
            </a:r>
            <a:r>
              <a:rPr lang="en-IN" b="1" dirty="0"/>
              <a:t>3. Behaviour analysis module</a:t>
            </a:r>
          </a:p>
        </p:txBody>
      </p:sp>
      <p:sp>
        <p:nvSpPr>
          <p:cNvPr id="6" name="Rounded Rectangle 3"/>
          <p:cNvSpPr/>
          <p:nvPr/>
        </p:nvSpPr>
        <p:spPr>
          <a:xfrm>
            <a:off x="4171950" y="2003926"/>
            <a:ext cx="2171700" cy="800100"/>
          </a:xfrm>
          <a:prstGeom prst="roundRect">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r>
              <a:rPr lang="en-US" dirty="0" smtClean="0"/>
              <a:t>Face detection and recognition module</a:t>
            </a:r>
            <a:endParaRPr lang="en-IN" dirty="0"/>
          </a:p>
        </p:txBody>
      </p:sp>
      <p:sp>
        <p:nvSpPr>
          <p:cNvPr id="8" name="Rounded Rectangle 5"/>
          <p:cNvSpPr/>
          <p:nvPr/>
        </p:nvSpPr>
        <p:spPr>
          <a:xfrm>
            <a:off x="8352482" y="2003926"/>
            <a:ext cx="2171700" cy="800100"/>
          </a:xfrm>
          <a:prstGeom prst="roundRect">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r>
              <a:rPr lang="en-US" dirty="0" smtClean="0"/>
              <a:t>Eye gaze tracking/ drowsiness detection module</a:t>
            </a:r>
            <a:endParaRPr lang="en-IN" dirty="0"/>
          </a:p>
        </p:txBody>
      </p:sp>
      <p:sp>
        <p:nvSpPr>
          <p:cNvPr id="9" name="Down Arrow 6"/>
          <p:cNvSpPr/>
          <p:nvPr/>
        </p:nvSpPr>
        <p:spPr>
          <a:xfrm rot="18859527">
            <a:off x="6336414" y="2682751"/>
            <a:ext cx="571500" cy="876300"/>
          </a:xfrm>
          <a:prstGeom prst="down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10" name="Down Arrow 7"/>
          <p:cNvSpPr/>
          <p:nvPr/>
        </p:nvSpPr>
        <p:spPr>
          <a:xfrm rot="2809168">
            <a:off x="7757461" y="2685127"/>
            <a:ext cx="571500" cy="876300"/>
          </a:xfrm>
          <a:prstGeom prst="down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11" name="Rounded Rectangle 8"/>
          <p:cNvSpPr/>
          <p:nvPr/>
        </p:nvSpPr>
        <p:spPr>
          <a:xfrm>
            <a:off x="6253173" y="3510149"/>
            <a:ext cx="2171700" cy="800100"/>
          </a:xfrm>
          <a:prstGeom prst="roundRect">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r>
              <a:rPr lang="en-US" dirty="0" smtClean="0"/>
              <a:t>Attendance calculation and behavioral analysis </a:t>
            </a:r>
            <a:endParaRPr lang="en-IN" dirty="0"/>
          </a:p>
        </p:txBody>
      </p:sp>
      <p:sp>
        <p:nvSpPr>
          <p:cNvPr id="12" name="Up-Down Arrow 13"/>
          <p:cNvSpPr/>
          <p:nvPr/>
        </p:nvSpPr>
        <p:spPr>
          <a:xfrm rot="16200000">
            <a:off x="8834925" y="3414899"/>
            <a:ext cx="437249" cy="990599"/>
          </a:xfrm>
          <a:prstGeom prst="upDown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13" name="Flowchart: Magnetic Disk 12"/>
          <p:cNvSpPr/>
          <p:nvPr/>
        </p:nvSpPr>
        <p:spPr>
          <a:xfrm>
            <a:off x="9718979" y="3510149"/>
            <a:ext cx="1476375" cy="793170"/>
          </a:xfrm>
          <a:prstGeom prst="flowChartMagneticDisk">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r>
              <a:rPr lang="en-US" dirty="0" smtClean="0"/>
              <a:t>Database </a:t>
            </a:r>
            <a:endParaRPr lang="en-IN" dirty="0"/>
          </a:p>
        </p:txBody>
      </p:sp>
      <p:sp>
        <p:nvSpPr>
          <p:cNvPr id="14" name="Down Arrow 10"/>
          <p:cNvSpPr/>
          <p:nvPr/>
        </p:nvSpPr>
        <p:spPr>
          <a:xfrm>
            <a:off x="7135272" y="4408258"/>
            <a:ext cx="534988" cy="674311"/>
          </a:xfrm>
          <a:prstGeom prst="downArrow">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endParaRPr lang="en-IN"/>
          </a:p>
        </p:txBody>
      </p:sp>
      <p:sp>
        <p:nvSpPr>
          <p:cNvPr id="15" name="Rounded Rectangle 11"/>
          <p:cNvSpPr/>
          <p:nvPr/>
        </p:nvSpPr>
        <p:spPr>
          <a:xfrm>
            <a:off x="6316916" y="5120452"/>
            <a:ext cx="2171700" cy="800100"/>
          </a:xfrm>
          <a:prstGeom prst="roundRect">
            <a:avLst/>
          </a:prstGeom>
        </p:spPr>
        <p:style>
          <a:lnRef idx="2">
            <a:schemeClr val="accent5">
              <a:shade val="50000"/>
            </a:schemeClr>
          </a:lnRef>
          <a:fillRef idx="1001">
            <a:schemeClr val="dk2"/>
          </a:fillRef>
          <a:effectRef idx="0">
            <a:schemeClr val="accent5"/>
          </a:effectRef>
          <a:fontRef idx="minor">
            <a:schemeClr val="lt1"/>
          </a:fontRef>
        </p:style>
        <p:txBody>
          <a:bodyPr rtlCol="0" anchor="ctr"/>
          <a:lstStyle/>
          <a:p>
            <a:pPr algn="ctr"/>
            <a:r>
              <a:rPr lang="en-US" dirty="0" smtClean="0"/>
              <a:t>Report generation </a:t>
            </a:r>
            <a:endParaRPr lang="en-IN" dirty="0"/>
          </a:p>
        </p:txBody>
      </p:sp>
      <p:pic>
        <p:nvPicPr>
          <p:cNvPr id="16" name="Picture 2"/>
          <p:cNvPicPr>
            <a:picLocks noChangeAspect="1" noChangeArrowheads="1"/>
          </p:cNvPicPr>
          <p:nvPr/>
        </p:nvPicPr>
        <p:blipFill>
          <a:blip r:embed="rId2"/>
          <a:srcRect/>
          <a:stretch>
            <a:fillRect/>
          </a:stretch>
        </p:blipFill>
        <p:spPr bwMode="auto">
          <a:xfrm>
            <a:off x="2188945" y="3398608"/>
            <a:ext cx="2942099" cy="2019300"/>
          </a:xfrm>
          <a:prstGeom prst="rect">
            <a:avLst/>
          </a:prstGeom>
          <a:ln>
            <a:noFill/>
          </a:ln>
          <a:effectLst>
            <a:softEdge rad="112500"/>
          </a:effectLst>
        </p:spPr>
      </p:pic>
    </p:spTree>
    <p:extLst>
      <p:ext uri="{BB962C8B-B14F-4D97-AF65-F5344CB8AC3E}">
        <p14:creationId xmlns:p14="http://schemas.microsoft.com/office/powerpoint/2010/main" val="36090417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4" cy="1471216"/>
          </a:xfrm>
        </p:spPr>
        <p:txBody>
          <a:bodyPr/>
          <a:lstStyle/>
          <a:p>
            <a:pPr algn="l"/>
            <a:r>
              <a:rPr lang="en-IN" b="1" dirty="0"/>
              <a:t>Implementation:</a:t>
            </a:r>
            <a:endParaRPr lang="en-IN" b="1" dirty="0"/>
          </a:p>
        </p:txBody>
      </p:sp>
      <p:sp>
        <p:nvSpPr>
          <p:cNvPr id="3" name="Content Placeholder 2"/>
          <p:cNvSpPr>
            <a:spLocks noGrp="1"/>
          </p:cNvSpPr>
          <p:nvPr>
            <p:ph idx="1"/>
          </p:nvPr>
        </p:nvSpPr>
        <p:spPr>
          <a:xfrm>
            <a:off x="1484311" y="1664894"/>
            <a:ext cx="10018713" cy="3510951"/>
          </a:xfrm>
        </p:spPr>
        <p:txBody>
          <a:bodyPr>
            <a:normAutofit/>
          </a:bodyPr>
          <a:lstStyle/>
          <a:p>
            <a:r>
              <a:rPr lang="en-US" dirty="0"/>
              <a:t>Implementation details for Registration of student</a:t>
            </a:r>
            <a:r>
              <a:rPr lang="en-US" dirty="0" smtClean="0"/>
              <a:t>:</a:t>
            </a:r>
          </a:p>
          <a:p>
            <a:pPr lvl="1"/>
            <a:r>
              <a:rPr lang="en-US" dirty="0" smtClean="0"/>
              <a:t>For </a:t>
            </a:r>
            <a:r>
              <a:rPr lang="en-US" dirty="0"/>
              <a:t>this purpose we used modules such as OS module and CV2 module</a:t>
            </a:r>
            <a:r>
              <a:rPr lang="en-US" dirty="0" smtClean="0"/>
              <a:t>.</a:t>
            </a:r>
          </a:p>
          <a:p>
            <a:pPr lvl="1"/>
            <a:r>
              <a:rPr lang="en-IN" dirty="0"/>
              <a:t>os.path.join () </a:t>
            </a:r>
            <a:r>
              <a:rPr lang="en-IN" dirty="0" smtClean="0"/>
              <a:t>-</a:t>
            </a:r>
            <a:r>
              <a:rPr lang="en-US" dirty="0"/>
              <a:t>method we merged the main directory where all the registered students are present with the new registration</a:t>
            </a:r>
            <a:endParaRPr lang="en-IN" dirty="0"/>
          </a:p>
          <a:p>
            <a:pPr lvl="1"/>
            <a:r>
              <a:rPr lang="en-IN" dirty="0"/>
              <a:t>os.mkdir </a:t>
            </a:r>
            <a:r>
              <a:rPr lang="en-IN" dirty="0" smtClean="0"/>
              <a:t>() - </a:t>
            </a:r>
            <a:r>
              <a:rPr lang="en-US" dirty="0"/>
              <a:t>method is used to create new directory. </a:t>
            </a:r>
            <a:endParaRPr lang="en-IN" dirty="0" smtClean="0"/>
          </a:p>
          <a:p>
            <a:pPr lvl="1"/>
            <a:r>
              <a:rPr lang="en-IN" dirty="0"/>
              <a:t>VideoCapture () </a:t>
            </a:r>
            <a:r>
              <a:rPr lang="en-IN" dirty="0" smtClean="0"/>
              <a:t>- </a:t>
            </a:r>
            <a:r>
              <a:rPr lang="en-US" dirty="0"/>
              <a:t>method is used to get a video capture object form the </a:t>
            </a:r>
            <a:r>
              <a:rPr lang="en-US" dirty="0" smtClean="0"/>
              <a:t>camera</a:t>
            </a:r>
            <a:endParaRPr lang="en-IN" dirty="0" smtClean="0"/>
          </a:p>
          <a:p>
            <a:pPr lvl="1"/>
            <a:r>
              <a:rPr lang="en-IN" dirty="0"/>
              <a:t>imwrite () </a:t>
            </a:r>
            <a:r>
              <a:rPr lang="en-US" dirty="0"/>
              <a:t> - method is used to save an image in the </a:t>
            </a:r>
            <a:r>
              <a:rPr lang="en-US" dirty="0" smtClean="0"/>
              <a:t>directory</a:t>
            </a:r>
          </a:p>
          <a:p>
            <a:pPr lvl="1"/>
            <a:r>
              <a:rPr lang="en-IN" dirty="0" smtClean="0"/>
              <a:t>face_recognition.face_encodings() - </a:t>
            </a:r>
            <a:r>
              <a:rPr lang="en-IN" dirty="0"/>
              <a:t>To create encoding</a:t>
            </a:r>
            <a:endParaRPr lang="en-IN" dirty="0"/>
          </a:p>
        </p:txBody>
      </p:sp>
    </p:spTree>
    <p:extLst>
      <p:ext uri="{BB962C8B-B14F-4D97-AF65-F5344CB8AC3E}">
        <p14:creationId xmlns:p14="http://schemas.microsoft.com/office/powerpoint/2010/main" val="15957293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p:spPr>
        <p:txBody>
          <a:bodyPr/>
          <a:lstStyle/>
          <a:p>
            <a:pPr algn="l"/>
            <a:r>
              <a:rPr lang="en-IN" b="1" dirty="0"/>
              <a:t>Implementation:</a:t>
            </a:r>
            <a:endParaRPr lang="en-IN" dirty="0"/>
          </a:p>
        </p:txBody>
      </p:sp>
      <p:sp>
        <p:nvSpPr>
          <p:cNvPr id="3" name="Content Placeholder 2"/>
          <p:cNvSpPr>
            <a:spLocks noGrp="1"/>
          </p:cNvSpPr>
          <p:nvPr>
            <p:ph idx="1"/>
          </p:nvPr>
        </p:nvSpPr>
        <p:spPr>
          <a:xfrm>
            <a:off x="1484310" y="1752599"/>
            <a:ext cx="10018713" cy="5200292"/>
          </a:xfrm>
        </p:spPr>
        <p:txBody>
          <a:bodyPr>
            <a:normAutofit lnSpcReduction="10000"/>
          </a:bodyPr>
          <a:lstStyle/>
          <a:p>
            <a:r>
              <a:rPr lang="en-US" dirty="0"/>
              <a:t>Implementation details for Face detection and recognition</a:t>
            </a:r>
            <a:r>
              <a:rPr lang="en-US" dirty="0" smtClean="0"/>
              <a:t>:</a:t>
            </a:r>
          </a:p>
          <a:p>
            <a:pPr lvl="1"/>
            <a:r>
              <a:rPr lang="en-US" dirty="0"/>
              <a:t>Face recognition module consists of three main steps which are image </a:t>
            </a:r>
            <a:r>
              <a:rPr lang="en-US" dirty="0" err="1"/>
              <a:t>preprocessing</a:t>
            </a:r>
            <a:r>
              <a:rPr lang="en-US" dirty="0"/>
              <a:t>, then face detection can be done by using suitable algorithms and last one face recognition</a:t>
            </a:r>
            <a:r>
              <a:rPr lang="en-US" dirty="0" smtClean="0"/>
              <a:t>.</a:t>
            </a:r>
          </a:p>
          <a:p>
            <a:pPr lvl="1"/>
            <a:r>
              <a:rPr lang="en-US" dirty="0"/>
              <a:t>VideoCapture.read </a:t>
            </a:r>
            <a:r>
              <a:rPr lang="en-US" dirty="0" smtClean="0"/>
              <a:t>()- </a:t>
            </a:r>
            <a:r>
              <a:rPr lang="en-US" dirty="0"/>
              <a:t>input can be </a:t>
            </a:r>
            <a:r>
              <a:rPr lang="en-US" dirty="0" smtClean="0"/>
              <a:t>taken</a:t>
            </a:r>
          </a:p>
          <a:p>
            <a:pPr lvl="1"/>
            <a:r>
              <a:rPr lang="en-IN" dirty="0"/>
              <a:t>cv2.cvtColor () </a:t>
            </a:r>
            <a:r>
              <a:rPr lang="en-IN" dirty="0" smtClean="0"/>
              <a:t>- </a:t>
            </a:r>
            <a:r>
              <a:rPr lang="en-US" dirty="0"/>
              <a:t>convert that RGB image into gray scale </a:t>
            </a:r>
            <a:endParaRPr lang="en-US" dirty="0" smtClean="0"/>
          </a:p>
          <a:p>
            <a:pPr lvl="1"/>
            <a:r>
              <a:rPr lang="en-IN" dirty="0" smtClean="0"/>
              <a:t>detectMultiScale </a:t>
            </a:r>
            <a:r>
              <a:rPr lang="en-IN" dirty="0"/>
              <a:t>(</a:t>
            </a:r>
            <a:r>
              <a:rPr lang="en-IN" dirty="0" err="1"/>
              <a:t>gray</a:t>
            </a:r>
            <a:r>
              <a:rPr lang="en-IN" dirty="0"/>
              <a:t>, 1.5, 5</a:t>
            </a:r>
            <a:r>
              <a:rPr lang="en-IN" dirty="0" smtClean="0"/>
              <a:t>)- </a:t>
            </a:r>
            <a:r>
              <a:rPr lang="en-US" dirty="0"/>
              <a:t>returns 4 values — x-coordinate, </a:t>
            </a:r>
            <a:r>
              <a:rPr lang="en-US" dirty="0" err="1"/>
              <a:t>ycoordinate</a:t>
            </a:r>
            <a:r>
              <a:rPr lang="en-US" dirty="0"/>
              <a:t>, width(w) and height(h) of the detected feature of the </a:t>
            </a:r>
            <a:r>
              <a:rPr lang="en-US" dirty="0" smtClean="0"/>
              <a:t>face.</a:t>
            </a:r>
          </a:p>
          <a:p>
            <a:pPr lvl="1"/>
            <a:r>
              <a:rPr lang="en-IN" dirty="0" smtClean="0"/>
              <a:t>cv2.rectangle() - </a:t>
            </a:r>
            <a:r>
              <a:rPr lang="en-US" dirty="0"/>
              <a:t>Based on these 4 values we will draw a rectangle around the face.</a:t>
            </a:r>
            <a:endParaRPr lang="en-US" dirty="0" smtClean="0"/>
          </a:p>
          <a:p>
            <a:pPr lvl="1"/>
            <a:r>
              <a:rPr lang="en-IN" dirty="0"/>
              <a:t>Pip install </a:t>
            </a:r>
            <a:r>
              <a:rPr lang="en-IN" dirty="0" smtClean="0"/>
              <a:t>face_recognition &amp; </a:t>
            </a:r>
            <a:r>
              <a:rPr lang="en-IN" dirty="0"/>
              <a:t>Import face_recognition </a:t>
            </a:r>
            <a:endParaRPr lang="en-IN" dirty="0" smtClean="0"/>
          </a:p>
          <a:p>
            <a:pPr lvl="1"/>
            <a:r>
              <a:rPr lang="en-IN" dirty="0"/>
              <a:t>face_recognition.face_encodings() - To create </a:t>
            </a:r>
            <a:r>
              <a:rPr lang="en-IN" dirty="0" smtClean="0"/>
              <a:t>encoding</a:t>
            </a:r>
          </a:p>
          <a:p>
            <a:pPr lvl="1"/>
            <a:r>
              <a:rPr lang="en-IN" dirty="0" smtClean="0"/>
              <a:t>face_recognition.compare_faces() - </a:t>
            </a:r>
            <a:r>
              <a:rPr lang="en-US" dirty="0"/>
              <a:t>to compare the current encoding with the encoding which created at the registration time.</a:t>
            </a:r>
            <a:endParaRPr lang="en-IN" dirty="0" smtClean="0"/>
          </a:p>
          <a:p>
            <a:pPr lvl="1"/>
            <a:endParaRPr lang="en-US" dirty="0" smtClean="0"/>
          </a:p>
          <a:p>
            <a:endParaRPr lang="en-IN" dirty="0"/>
          </a:p>
        </p:txBody>
      </p:sp>
    </p:spTree>
    <p:extLst>
      <p:ext uri="{BB962C8B-B14F-4D97-AF65-F5344CB8AC3E}">
        <p14:creationId xmlns:p14="http://schemas.microsoft.com/office/powerpoint/2010/main" val="42444760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8853" y="0"/>
            <a:ext cx="10027907" cy="1466491"/>
          </a:xfrm>
        </p:spPr>
        <p:txBody>
          <a:bodyPr/>
          <a:lstStyle/>
          <a:p>
            <a:pPr algn="l"/>
            <a:r>
              <a:rPr lang="en-US" b="1" dirty="0"/>
              <a:t>Team </a:t>
            </a:r>
            <a:r>
              <a:rPr lang="en-US" b="1" dirty="0" smtClean="0"/>
              <a:t>members :</a:t>
            </a:r>
            <a:endParaRPr lang="en-IN" b="1" dirty="0"/>
          </a:p>
        </p:txBody>
      </p:sp>
      <p:sp>
        <p:nvSpPr>
          <p:cNvPr id="3" name="Content Placeholder 2"/>
          <p:cNvSpPr>
            <a:spLocks noGrp="1"/>
          </p:cNvSpPr>
          <p:nvPr>
            <p:ph idx="1"/>
          </p:nvPr>
        </p:nvSpPr>
        <p:spPr>
          <a:xfrm>
            <a:off x="1532018" y="2277385"/>
            <a:ext cx="10018713" cy="3124201"/>
          </a:xfrm>
        </p:spPr>
        <p:txBody>
          <a:bodyPr/>
          <a:lstStyle/>
          <a:p>
            <a:pPr marL="0" indent="0">
              <a:buNone/>
            </a:pPr>
            <a:r>
              <a:rPr lang="en-US" dirty="0"/>
              <a:t> </a:t>
            </a:r>
            <a:r>
              <a:rPr lang="en-US" dirty="0" smtClean="0"/>
              <a:t>         </a:t>
            </a:r>
            <a:r>
              <a:rPr lang="en-US" b="1" dirty="0" smtClean="0"/>
              <a:t>Name				</a:t>
            </a:r>
            <a:r>
              <a:rPr lang="en-US" b="1" dirty="0"/>
              <a:t>	</a:t>
            </a:r>
            <a:r>
              <a:rPr lang="en-US" b="1" dirty="0" smtClean="0"/>
              <a:t>	 PRN </a:t>
            </a:r>
          </a:p>
          <a:p>
            <a:r>
              <a:rPr lang="en-US" dirty="0" err="1" smtClean="0"/>
              <a:t>Yogesh</a:t>
            </a:r>
            <a:r>
              <a:rPr lang="en-US" dirty="0" smtClean="0"/>
              <a:t> </a:t>
            </a:r>
            <a:r>
              <a:rPr lang="en-US" dirty="0"/>
              <a:t>Chillal			</a:t>
            </a:r>
            <a:r>
              <a:rPr lang="en-US" dirty="0" smtClean="0"/>
              <a:t>	17UCS12004XX</a:t>
            </a:r>
            <a:endParaRPr lang="en-US" dirty="0"/>
          </a:p>
          <a:p>
            <a:r>
              <a:rPr lang="en-US" dirty="0"/>
              <a:t>Pratik </a:t>
            </a:r>
            <a:r>
              <a:rPr lang="en-US" dirty="0" err="1"/>
              <a:t>Durukkar</a:t>
            </a:r>
            <a:r>
              <a:rPr lang="en-US" dirty="0"/>
              <a:t>			</a:t>
            </a:r>
            <a:r>
              <a:rPr lang="en-US" dirty="0" smtClean="0"/>
              <a:t>	17UCS12010XX</a:t>
            </a:r>
            <a:endParaRPr lang="en-US" dirty="0"/>
          </a:p>
          <a:p>
            <a:r>
              <a:rPr lang="en-US" dirty="0" err="1"/>
              <a:t>Swaranjali</a:t>
            </a:r>
            <a:r>
              <a:rPr lang="en-US" dirty="0"/>
              <a:t> </a:t>
            </a:r>
            <a:r>
              <a:rPr lang="en-US" dirty="0" err="1"/>
              <a:t>Magdum</a:t>
            </a:r>
            <a:r>
              <a:rPr lang="en-US" dirty="0"/>
              <a:t>		</a:t>
            </a:r>
            <a:r>
              <a:rPr lang="en-US" dirty="0" smtClean="0"/>
              <a:t>17UCS11029XX</a:t>
            </a:r>
            <a:endParaRPr lang="en-US" dirty="0"/>
          </a:p>
          <a:p>
            <a:r>
              <a:rPr lang="en-US" dirty="0" err="1"/>
              <a:t>Shravani</a:t>
            </a:r>
            <a:r>
              <a:rPr lang="en-US" dirty="0"/>
              <a:t> </a:t>
            </a:r>
            <a:r>
              <a:rPr lang="en-US" dirty="0" err="1"/>
              <a:t>Narvekar</a:t>
            </a:r>
            <a:r>
              <a:rPr lang="en-US" dirty="0"/>
              <a:t>			17UCS51035XX</a:t>
            </a:r>
          </a:p>
          <a:p>
            <a:r>
              <a:rPr lang="en-IN" dirty="0" err="1"/>
              <a:t>Siddharth</a:t>
            </a:r>
            <a:r>
              <a:rPr lang="en-IN" dirty="0"/>
              <a:t> More			</a:t>
            </a:r>
            <a:r>
              <a:rPr lang="en-IN" dirty="0" smtClean="0"/>
              <a:t>	18UCS72008XX</a:t>
            </a:r>
            <a:endParaRPr lang="en-IN" dirty="0"/>
          </a:p>
          <a:p>
            <a:endParaRPr lang="en-IN" dirty="0"/>
          </a:p>
        </p:txBody>
      </p:sp>
    </p:spTree>
    <p:extLst>
      <p:ext uri="{BB962C8B-B14F-4D97-AF65-F5344CB8AC3E}">
        <p14:creationId xmlns:p14="http://schemas.microsoft.com/office/powerpoint/2010/main" val="14649657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p:spPr>
        <p:txBody>
          <a:bodyPr/>
          <a:lstStyle/>
          <a:p>
            <a:pPr algn="l"/>
            <a:r>
              <a:rPr lang="en-IN" b="1" dirty="0"/>
              <a:t>Implementation:</a:t>
            </a:r>
            <a:endParaRPr lang="en-IN" dirty="0"/>
          </a:p>
        </p:txBody>
      </p:sp>
      <p:sp>
        <p:nvSpPr>
          <p:cNvPr id="3" name="Content Placeholder 2"/>
          <p:cNvSpPr>
            <a:spLocks noGrp="1"/>
          </p:cNvSpPr>
          <p:nvPr>
            <p:ph idx="1"/>
          </p:nvPr>
        </p:nvSpPr>
        <p:spPr>
          <a:xfrm>
            <a:off x="1484310" y="1752599"/>
            <a:ext cx="10018713" cy="4596443"/>
          </a:xfrm>
        </p:spPr>
        <p:txBody>
          <a:bodyPr>
            <a:normAutofit lnSpcReduction="10000"/>
          </a:bodyPr>
          <a:lstStyle/>
          <a:p>
            <a:r>
              <a:rPr lang="en-US" dirty="0"/>
              <a:t>Implementation for Eye gaze </a:t>
            </a:r>
            <a:r>
              <a:rPr lang="en-US" dirty="0" smtClean="0"/>
              <a:t>tracking:</a:t>
            </a:r>
          </a:p>
          <a:p>
            <a:pPr lvl="1"/>
            <a:r>
              <a:rPr lang="en-US" dirty="0"/>
              <a:t>Eye gaze tracking module consists of three main steps which Eye localization, Thresholding to find the white spaces of the eyes, determining if the “white” region of the eyes disappears for a period of </a:t>
            </a:r>
            <a:r>
              <a:rPr lang="en-US" dirty="0" smtClean="0"/>
              <a:t>time</a:t>
            </a:r>
          </a:p>
          <a:p>
            <a:pPr lvl="1"/>
            <a:r>
              <a:rPr lang="en-US" dirty="0"/>
              <a:t>The eye aspect ratio is instead a much more elegant solution that involves a very simple calculation based on the ratio of distances between facial landmarks of the eyes</a:t>
            </a:r>
            <a:r>
              <a:rPr lang="en-US" dirty="0" smtClean="0"/>
              <a:t>.</a:t>
            </a:r>
          </a:p>
          <a:p>
            <a:pPr lvl="1"/>
            <a:r>
              <a:rPr lang="en-IN" dirty="0" err="1" smtClean="0"/>
              <a:t>face_utils</a:t>
            </a:r>
            <a:r>
              <a:rPr lang="en-IN" dirty="0" smtClean="0"/>
              <a:t> ()- T</a:t>
            </a:r>
            <a:r>
              <a:rPr lang="en-US" dirty="0" smtClean="0"/>
              <a:t>o </a:t>
            </a:r>
            <a:r>
              <a:rPr lang="en-US" dirty="0"/>
              <a:t>localize of facial landmark from the video </a:t>
            </a:r>
            <a:r>
              <a:rPr lang="en-US" dirty="0" smtClean="0"/>
              <a:t>input</a:t>
            </a:r>
          </a:p>
          <a:p>
            <a:pPr lvl="1"/>
            <a:r>
              <a:rPr lang="en-IN" dirty="0" err="1" smtClean="0"/>
              <a:t>eye_aspect_ratio</a:t>
            </a:r>
            <a:r>
              <a:rPr lang="en-IN" dirty="0" smtClean="0"/>
              <a:t>() -</a:t>
            </a:r>
            <a:r>
              <a:rPr lang="en-US" dirty="0"/>
              <a:t>For both left and right eye landmark EAR is calculated </a:t>
            </a:r>
            <a:r>
              <a:rPr lang="en-US" dirty="0" smtClean="0"/>
              <a:t>separately</a:t>
            </a:r>
          </a:p>
          <a:p>
            <a:pPr lvl="1"/>
            <a:r>
              <a:rPr lang="en-IN" dirty="0"/>
              <a:t>ear = (</a:t>
            </a:r>
            <a:r>
              <a:rPr lang="en-IN" dirty="0" err="1"/>
              <a:t>leftEAR</a:t>
            </a:r>
            <a:r>
              <a:rPr lang="en-IN" dirty="0"/>
              <a:t> + </a:t>
            </a:r>
            <a:r>
              <a:rPr lang="en-IN" dirty="0" err="1"/>
              <a:t>rightEAR</a:t>
            </a:r>
            <a:r>
              <a:rPr lang="en-IN" dirty="0"/>
              <a:t>) / </a:t>
            </a:r>
            <a:r>
              <a:rPr lang="en-IN" dirty="0" smtClean="0"/>
              <a:t>2.0- </a:t>
            </a:r>
            <a:r>
              <a:rPr lang="en-US" dirty="0"/>
              <a:t> </a:t>
            </a:r>
            <a:r>
              <a:rPr lang="en-US" dirty="0" smtClean="0"/>
              <a:t>for </a:t>
            </a:r>
            <a:r>
              <a:rPr lang="en-US" dirty="0"/>
              <a:t>both eyes new </a:t>
            </a:r>
            <a:r>
              <a:rPr lang="en-US" dirty="0" smtClean="0"/>
              <a:t>EAR</a:t>
            </a:r>
          </a:p>
          <a:p>
            <a:pPr lvl="1"/>
            <a:r>
              <a:rPr lang="en-US" dirty="0"/>
              <a:t>If calculated EAR for both eyes is less than the threshold value (i.e. 0.25) then function return that the student is not </a:t>
            </a:r>
            <a:r>
              <a:rPr lang="en-US" dirty="0" smtClean="0"/>
              <a:t>active.</a:t>
            </a:r>
            <a:endParaRPr lang="en-IN" dirty="0" smtClean="0"/>
          </a:p>
        </p:txBody>
      </p:sp>
    </p:spTree>
    <p:extLst>
      <p:ext uri="{BB962C8B-B14F-4D97-AF65-F5344CB8AC3E}">
        <p14:creationId xmlns:p14="http://schemas.microsoft.com/office/powerpoint/2010/main" val="235080317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p:spPr>
        <p:txBody>
          <a:bodyPr/>
          <a:lstStyle/>
          <a:p>
            <a:pPr algn="l"/>
            <a:r>
              <a:rPr lang="en-IN" b="1" dirty="0"/>
              <a:t>Integration and Testing</a:t>
            </a:r>
          </a:p>
        </p:txBody>
      </p:sp>
      <p:pic>
        <p:nvPicPr>
          <p:cNvPr id="6" name="Content Placeholder 5"/>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7318" t="12140" r="34192" b="3275"/>
          <a:stretch/>
        </p:blipFill>
        <p:spPr>
          <a:xfrm>
            <a:off x="1484309" y="1752598"/>
            <a:ext cx="4697909" cy="3820065"/>
          </a:xfrm>
        </p:spPr>
      </p:pic>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10721" t="1" r="23328" b="-950"/>
          <a:stretch/>
        </p:blipFill>
        <p:spPr>
          <a:xfrm>
            <a:off x="6331789" y="1753475"/>
            <a:ext cx="4842737" cy="3819188"/>
          </a:xfrm>
          <a:prstGeom prst="rect">
            <a:avLst/>
          </a:prstGeom>
        </p:spPr>
      </p:pic>
    </p:spTree>
    <p:extLst>
      <p:ext uri="{BB962C8B-B14F-4D97-AF65-F5344CB8AC3E}">
        <p14:creationId xmlns:p14="http://schemas.microsoft.com/office/powerpoint/2010/main" val="125279342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1381" y="0"/>
            <a:ext cx="10018713" cy="1752599"/>
          </a:xfrm>
        </p:spPr>
        <p:txBody>
          <a:bodyPr/>
          <a:lstStyle/>
          <a:p>
            <a:pPr algn="l"/>
            <a:r>
              <a:rPr lang="en-IN" b="1" dirty="0"/>
              <a:t>Integration and Testing</a:t>
            </a:r>
            <a:endParaRPr lang="en-IN" dirty="0"/>
          </a:p>
        </p:txBody>
      </p:sp>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l="11578" t="1959" r="21784" b="-798"/>
          <a:stretch/>
        </p:blipFill>
        <p:spPr>
          <a:xfrm>
            <a:off x="6659592" y="1752599"/>
            <a:ext cx="4727275" cy="3942438"/>
          </a:xfrm>
          <a:prstGeom prst="rect">
            <a:avLst/>
          </a:prstGeom>
        </p:spPr>
      </p:pic>
      <p:pic>
        <p:nvPicPr>
          <p:cNvPr id="9" name="Picture 8"/>
          <p:cNvPicPr/>
          <p:nvPr/>
        </p:nvPicPr>
        <p:blipFill>
          <a:blip r:embed="rId3" cstate="print">
            <a:extLst>
              <a:ext uri="{28A0092B-C50C-407E-A947-70E740481C1C}">
                <a14:useLocalDpi xmlns:a14="http://schemas.microsoft.com/office/drawing/2010/main" val="0"/>
              </a:ext>
            </a:extLst>
          </a:blip>
          <a:stretch>
            <a:fillRect/>
          </a:stretch>
        </p:blipFill>
        <p:spPr>
          <a:xfrm>
            <a:off x="839228" y="1752599"/>
            <a:ext cx="5406298" cy="3942438"/>
          </a:xfrm>
          <a:prstGeom prst="rect">
            <a:avLst/>
          </a:prstGeom>
        </p:spPr>
      </p:pic>
    </p:spTree>
    <p:extLst>
      <p:ext uri="{BB962C8B-B14F-4D97-AF65-F5344CB8AC3E}">
        <p14:creationId xmlns:p14="http://schemas.microsoft.com/office/powerpoint/2010/main" val="336123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0"/>
            <a:ext cx="10018713" cy="1752599"/>
          </a:xfrm>
        </p:spPr>
        <p:txBody>
          <a:bodyPr/>
          <a:lstStyle/>
          <a:p>
            <a:pPr algn="l"/>
            <a:r>
              <a:rPr lang="en-IN" b="1" dirty="0"/>
              <a:t>Integration and Testing</a:t>
            </a:r>
            <a:endParaRPr lang="en-IN" dirty="0"/>
          </a:p>
        </p:txBody>
      </p:sp>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484311" y="1752599"/>
            <a:ext cx="5045885" cy="3427563"/>
          </a:xfrm>
          <a:prstGeom prst="rect">
            <a:avLst/>
          </a:prstGeom>
        </p:spPr>
      </p:pic>
      <p:pic>
        <p:nvPicPr>
          <p:cNvPr id="6" name="Picture 5"/>
          <p:cNvPicPr/>
          <p:nvPr/>
        </p:nvPicPr>
        <p:blipFill rotWithShape="1">
          <a:blip r:embed="rId3" cstate="print">
            <a:extLst>
              <a:ext uri="{28A0092B-C50C-407E-A947-70E740481C1C}">
                <a14:useLocalDpi xmlns:a14="http://schemas.microsoft.com/office/drawing/2010/main" val="0"/>
              </a:ext>
            </a:extLst>
          </a:blip>
          <a:srcRect r="44231" b="34073"/>
          <a:stretch/>
        </p:blipFill>
        <p:spPr>
          <a:xfrm>
            <a:off x="6797615" y="1752599"/>
            <a:ext cx="4934308" cy="3362865"/>
          </a:xfrm>
          <a:prstGeom prst="rect">
            <a:avLst/>
          </a:prstGeom>
        </p:spPr>
      </p:pic>
    </p:spTree>
    <p:extLst>
      <p:ext uri="{BB962C8B-B14F-4D97-AF65-F5344CB8AC3E}">
        <p14:creationId xmlns:p14="http://schemas.microsoft.com/office/powerpoint/2010/main" val="22277409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p:spPr>
        <p:txBody>
          <a:bodyPr/>
          <a:lstStyle/>
          <a:p>
            <a:pPr algn="l"/>
            <a:r>
              <a:rPr lang="en-IN" b="1" dirty="0"/>
              <a:t>Performance </a:t>
            </a:r>
            <a:r>
              <a:rPr lang="en-IN" b="1" dirty="0" smtClean="0"/>
              <a:t>Analysis</a:t>
            </a:r>
            <a:endParaRPr lang="en-IN" b="1" dirty="0"/>
          </a:p>
        </p:txBody>
      </p:sp>
      <p:sp>
        <p:nvSpPr>
          <p:cNvPr id="3" name="Content Placeholder 2"/>
          <p:cNvSpPr>
            <a:spLocks noGrp="1"/>
          </p:cNvSpPr>
          <p:nvPr>
            <p:ph idx="1"/>
          </p:nvPr>
        </p:nvSpPr>
        <p:spPr>
          <a:xfrm>
            <a:off x="1484310" y="1752599"/>
            <a:ext cx="10018713" cy="4038601"/>
          </a:xfrm>
        </p:spPr>
        <p:txBody>
          <a:bodyPr>
            <a:normAutofit lnSpcReduction="10000"/>
          </a:bodyPr>
          <a:lstStyle/>
          <a:p>
            <a:r>
              <a:rPr lang="en-US" dirty="0"/>
              <a:t>As per the requirements and the testing we can say that our system works in efficient manner. The system can successfully register the student and store the images of students with their </a:t>
            </a:r>
            <a:r>
              <a:rPr lang="en-US" dirty="0" smtClean="0"/>
              <a:t>names</a:t>
            </a:r>
          </a:p>
          <a:p>
            <a:r>
              <a:rPr lang="en-US" dirty="0"/>
              <a:t>The system can successfully capture the video and detect the face of the student and recognize the student</a:t>
            </a:r>
            <a:r>
              <a:rPr lang="en-US" dirty="0" smtClean="0"/>
              <a:t>.</a:t>
            </a:r>
          </a:p>
          <a:p>
            <a:r>
              <a:rPr lang="en-US" dirty="0"/>
              <a:t>The system can successfully perform the eye gaze tracking and tell the student is active or not. Finally the system can successfully generate a report of the attendance and the behaviour analysis of the student</a:t>
            </a:r>
            <a:r>
              <a:rPr lang="en-US" dirty="0" smtClean="0"/>
              <a:t>.</a:t>
            </a:r>
          </a:p>
          <a:p>
            <a:r>
              <a:rPr lang="en-US" dirty="0"/>
              <a:t>Depending upon the requirements and objectives of the project our system works in efficient manner and performance is up to the mark.</a:t>
            </a:r>
          </a:p>
        </p:txBody>
      </p:sp>
    </p:spTree>
    <p:extLst>
      <p:ext uri="{BB962C8B-B14F-4D97-AF65-F5344CB8AC3E}">
        <p14:creationId xmlns:p14="http://schemas.microsoft.com/office/powerpoint/2010/main" val="281578993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b="1" dirty="0" smtClean="0"/>
              <a:t>Applications:</a:t>
            </a:r>
            <a:endParaRPr lang="en-IN" dirty="0"/>
          </a:p>
        </p:txBody>
      </p:sp>
      <p:sp>
        <p:nvSpPr>
          <p:cNvPr id="3" name="Content Placeholder 2"/>
          <p:cNvSpPr>
            <a:spLocks noGrp="1"/>
          </p:cNvSpPr>
          <p:nvPr>
            <p:ph idx="1"/>
          </p:nvPr>
        </p:nvSpPr>
        <p:spPr>
          <a:xfrm>
            <a:off x="1476359" y="2389742"/>
            <a:ext cx="10018713" cy="3703608"/>
          </a:xfrm>
        </p:spPr>
        <p:txBody>
          <a:bodyPr>
            <a:normAutofit/>
          </a:bodyPr>
          <a:lstStyle/>
          <a:p>
            <a:r>
              <a:rPr lang="en-US" dirty="0" smtClean="0"/>
              <a:t>Smart attendance management system. </a:t>
            </a:r>
          </a:p>
          <a:p>
            <a:r>
              <a:rPr lang="en-US" dirty="0" smtClean="0"/>
              <a:t>Monitoring system for colleges and private classes. </a:t>
            </a:r>
            <a:endParaRPr lang="en-IN" dirty="0"/>
          </a:p>
          <a:p>
            <a:r>
              <a:rPr lang="en-US" dirty="0" smtClean="0"/>
              <a:t>It will be used for both physical and online lectures.</a:t>
            </a:r>
          </a:p>
          <a:p>
            <a:r>
              <a:rPr lang="en-US" dirty="0" smtClean="0"/>
              <a:t>Drowsiness detection module helps to increase the accuracy of previous attendance system.</a:t>
            </a:r>
          </a:p>
          <a:p>
            <a:r>
              <a:rPr lang="en-US" dirty="0" err="1" smtClean="0"/>
              <a:t>Behaviour</a:t>
            </a:r>
            <a:r>
              <a:rPr lang="en-US" dirty="0" smtClean="0"/>
              <a:t> analysis module generate report that helpful for both teachers and students for future improvement.</a:t>
            </a:r>
          </a:p>
          <a:p>
            <a:endParaRPr lang="en-US" dirty="0" smtClean="0"/>
          </a:p>
        </p:txBody>
      </p:sp>
    </p:spTree>
    <p:extLst>
      <p:ext uri="{BB962C8B-B14F-4D97-AF65-F5344CB8AC3E}">
        <p14:creationId xmlns:p14="http://schemas.microsoft.com/office/powerpoint/2010/main" val="274127447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b="1" dirty="0" smtClean="0"/>
              <a:t>Future </a:t>
            </a:r>
            <a:r>
              <a:rPr lang="en-IN" b="1" dirty="0" smtClean="0"/>
              <a:t>Scope and limitations:</a:t>
            </a:r>
            <a:endParaRPr lang="en-IN" dirty="0"/>
          </a:p>
        </p:txBody>
      </p:sp>
      <p:sp>
        <p:nvSpPr>
          <p:cNvPr id="3" name="Content Placeholder 2"/>
          <p:cNvSpPr>
            <a:spLocks noGrp="1"/>
          </p:cNvSpPr>
          <p:nvPr>
            <p:ph idx="1"/>
          </p:nvPr>
        </p:nvSpPr>
        <p:spPr>
          <a:xfrm>
            <a:off x="1500213" y="1809298"/>
            <a:ext cx="10018713" cy="3703608"/>
          </a:xfrm>
        </p:spPr>
        <p:txBody>
          <a:bodyPr>
            <a:normAutofit/>
          </a:bodyPr>
          <a:lstStyle/>
          <a:p>
            <a:r>
              <a:rPr lang="en-US" dirty="0"/>
              <a:t>As we are towards the online world, online class will be the future and our system may not work with online platforms. </a:t>
            </a:r>
            <a:endParaRPr lang="en-US" dirty="0" smtClean="0"/>
          </a:p>
          <a:p>
            <a:r>
              <a:rPr lang="en-US" dirty="0" smtClean="0"/>
              <a:t>Each </a:t>
            </a:r>
            <a:r>
              <a:rPr lang="en-US" dirty="0"/>
              <a:t>and every student should be registered separately in the system. </a:t>
            </a:r>
            <a:endParaRPr lang="en-US" dirty="0" smtClean="0"/>
          </a:p>
          <a:p>
            <a:r>
              <a:rPr lang="en-US" dirty="0" smtClean="0"/>
              <a:t>If </a:t>
            </a:r>
            <a:r>
              <a:rPr lang="en-US" dirty="0"/>
              <a:t>the student’s face hides behind other student or if face is covered, then the attendance will not be marked</a:t>
            </a:r>
            <a:endParaRPr lang="en-US" dirty="0" smtClean="0"/>
          </a:p>
        </p:txBody>
      </p:sp>
    </p:spTree>
    <p:extLst>
      <p:ext uri="{BB962C8B-B14F-4D97-AF65-F5344CB8AC3E}">
        <p14:creationId xmlns:p14="http://schemas.microsoft.com/office/powerpoint/2010/main" val="16804710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131888" y="2666393"/>
            <a:ext cx="9905998" cy="1478570"/>
          </a:xfrm>
          <a:prstGeom prst="rect">
            <a:avLst/>
          </a:prstGeom>
        </p:spPr>
        <p:txBody>
          <a:bodyP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6600" dirty="0" smtClean="0"/>
              <a:t>Thank You!!</a:t>
            </a:r>
            <a:endParaRPr lang="en-IN" sz="6600" dirty="0"/>
          </a:p>
        </p:txBody>
      </p:sp>
    </p:spTree>
    <p:extLst>
      <p:ext uri="{BB962C8B-B14F-4D97-AF65-F5344CB8AC3E}">
        <p14:creationId xmlns:p14="http://schemas.microsoft.com/office/powerpoint/2010/main" val="27540983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0"/>
            <a:ext cx="10018713" cy="1174805"/>
          </a:xfrm>
        </p:spPr>
        <p:txBody>
          <a:bodyPr/>
          <a:lstStyle/>
          <a:p>
            <a:pPr algn="l"/>
            <a:r>
              <a:rPr lang="en-IN" b="1" dirty="0"/>
              <a:t>Problem </a:t>
            </a:r>
            <a:r>
              <a:rPr lang="en-IN" b="1" dirty="0" smtClean="0"/>
              <a:t>statement :</a:t>
            </a:r>
            <a:endParaRPr lang="en-IN" b="1" dirty="0"/>
          </a:p>
        </p:txBody>
      </p:sp>
      <p:sp>
        <p:nvSpPr>
          <p:cNvPr id="3" name="Content Placeholder 2"/>
          <p:cNvSpPr>
            <a:spLocks noGrp="1"/>
          </p:cNvSpPr>
          <p:nvPr>
            <p:ph idx="1"/>
          </p:nvPr>
        </p:nvSpPr>
        <p:spPr>
          <a:xfrm>
            <a:off x="1484311" y="1071113"/>
            <a:ext cx="10018713" cy="2355900"/>
          </a:xfrm>
        </p:spPr>
        <p:txBody>
          <a:bodyPr/>
          <a:lstStyle/>
          <a:p>
            <a:pPr marL="0" indent="0">
              <a:buNone/>
            </a:pPr>
            <a:r>
              <a:rPr lang="en-IN" dirty="0"/>
              <a:t>An automated system for generating the detailed report  of monitoring the students activities as well as the attendance in the class room</a:t>
            </a:r>
            <a:r>
              <a:rPr lang="en-IN" dirty="0" smtClean="0"/>
              <a:t>.</a:t>
            </a:r>
            <a:endParaRPr lang="en-IN" dirty="0"/>
          </a:p>
        </p:txBody>
      </p:sp>
    </p:spTree>
    <p:extLst>
      <p:ext uri="{BB962C8B-B14F-4D97-AF65-F5344CB8AC3E}">
        <p14:creationId xmlns:p14="http://schemas.microsoft.com/office/powerpoint/2010/main" val="11213594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6674" y="0"/>
            <a:ext cx="10018713" cy="1103243"/>
          </a:xfrm>
        </p:spPr>
        <p:txBody>
          <a:bodyPr/>
          <a:lstStyle/>
          <a:p>
            <a:pPr algn="l"/>
            <a:r>
              <a:rPr lang="en-US" dirty="0"/>
              <a:t> </a:t>
            </a:r>
            <a:r>
              <a:rPr lang="en-US" b="1" dirty="0" smtClean="0"/>
              <a:t>Introduction :</a:t>
            </a:r>
            <a:endParaRPr lang="en-IN" b="1" dirty="0"/>
          </a:p>
        </p:txBody>
      </p:sp>
      <p:pic>
        <p:nvPicPr>
          <p:cNvPr id="4" name="Content Placeholder 3" descr="https://www.cc.gatech.edu/classes/AY2016/cs4476_fall/results/proj5/html/mbalusu3/images/header.jpg"/>
          <p:cNvPicPr>
            <a:picLocks noGrp="1" noChangeAspect="1" noChangeArrowheads="1"/>
          </p:cNvPicPr>
          <p:nvPr>
            <p:ph idx="1"/>
          </p:nvPr>
        </p:nvPicPr>
        <p:blipFill>
          <a:blip r:embed="rId2"/>
          <a:srcRect/>
          <a:stretch>
            <a:fillRect/>
          </a:stretch>
        </p:blipFill>
        <p:spPr bwMode="auto">
          <a:xfrm>
            <a:off x="2146096" y="2095689"/>
            <a:ext cx="3866515" cy="3891573"/>
          </a:xfrm>
          <a:prstGeom prst="rect">
            <a:avLst/>
          </a:prstGeom>
          <a:ln>
            <a:noFill/>
          </a:ln>
          <a:effectLst>
            <a:softEdge rad="112500"/>
          </a:effectLst>
        </p:spPr>
      </p:pic>
      <p:pic>
        <p:nvPicPr>
          <p:cNvPr id="5" name="Content Placeholder 4"/>
          <p:cNvPicPr>
            <a:picLocks noGrp="1" noChangeAspect="1"/>
          </p:cNvPicPr>
          <p:nvPr/>
        </p:nvPicPr>
        <p:blipFill>
          <a:blip r:embed="rId3"/>
          <a:stretch>
            <a:fillRect/>
          </a:stretch>
        </p:blipFill>
        <p:spPr>
          <a:xfrm>
            <a:off x="7065942" y="2095689"/>
            <a:ext cx="3891573" cy="3891573"/>
          </a:xfrm>
          <a:prstGeom prst="rect">
            <a:avLst/>
          </a:prstGeom>
          <a:ln>
            <a:noFill/>
          </a:ln>
          <a:effectLst>
            <a:softEdge rad="112500"/>
          </a:effectLst>
        </p:spPr>
      </p:pic>
    </p:spTree>
    <p:extLst>
      <p:ext uri="{BB962C8B-B14F-4D97-AF65-F5344CB8AC3E}">
        <p14:creationId xmlns:p14="http://schemas.microsoft.com/office/powerpoint/2010/main" val="29206298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1"/>
            <a:ext cx="10018712" cy="1414732"/>
          </a:xfrm>
        </p:spPr>
        <p:txBody>
          <a:bodyPr/>
          <a:lstStyle/>
          <a:p>
            <a:pPr algn="l"/>
            <a:r>
              <a:rPr lang="en-US" b="1" dirty="0" smtClean="0"/>
              <a:t>Objectives :</a:t>
            </a:r>
            <a:endParaRPr lang="en-IN" b="1" dirty="0"/>
          </a:p>
        </p:txBody>
      </p:sp>
      <p:sp>
        <p:nvSpPr>
          <p:cNvPr id="3" name="Content Placeholder 2"/>
          <p:cNvSpPr>
            <a:spLocks noGrp="1"/>
          </p:cNvSpPr>
          <p:nvPr>
            <p:ph idx="1"/>
          </p:nvPr>
        </p:nvSpPr>
        <p:spPr>
          <a:xfrm>
            <a:off x="1484311" y="1994139"/>
            <a:ext cx="10018713" cy="2283664"/>
          </a:xfrm>
        </p:spPr>
        <p:txBody>
          <a:bodyPr/>
          <a:lstStyle/>
          <a:p>
            <a:r>
              <a:rPr lang="en-IN" dirty="0"/>
              <a:t>To detect faces and recognize them for attendance.</a:t>
            </a:r>
          </a:p>
          <a:p>
            <a:r>
              <a:rPr lang="en-IN" dirty="0"/>
              <a:t>To detect student’s attentiveness and behaviour in class room during </a:t>
            </a:r>
            <a:r>
              <a:rPr lang="en-IN" dirty="0" smtClean="0"/>
              <a:t>lectures</a:t>
            </a:r>
            <a:endParaRPr lang="en-IN" dirty="0"/>
          </a:p>
        </p:txBody>
      </p:sp>
    </p:spTree>
    <p:extLst>
      <p:ext uri="{BB962C8B-B14F-4D97-AF65-F5344CB8AC3E}">
        <p14:creationId xmlns:p14="http://schemas.microsoft.com/office/powerpoint/2010/main" val="34017400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3743" y="0"/>
            <a:ext cx="10019279" cy="1526875"/>
          </a:xfrm>
        </p:spPr>
        <p:txBody>
          <a:bodyPr/>
          <a:lstStyle/>
          <a:p>
            <a:pPr algn="l"/>
            <a:r>
              <a:rPr lang="en-US" b="1" dirty="0" smtClean="0"/>
              <a:t>Timeline of the Project</a:t>
            </a:r>
            <a:endParaRPr lang="en-IN"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66303" y="2244060"/>
            <a:ext cx="6854727" cy="4294763"/>
          </a:xfrm>
        </p:spPr>
      </p:pic>
    </p:spTree>
    <p:extLst>
      <p:ext uri="{BB962C8B-B14F-4D97-AF65-F5344CB8AC3E}">
        <p14:creationId xmlns:p14="http://schemas.microsoft.com/office/powerpoint/2010/main" val="27811520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0"/>
            <a:ext cx="10018713" cy="1752599"/>
          </a:xfrm>
        </p:spPr>
        <p:txBody>
          <a:bodyPr/>
          <a:lstStyle/>
          <a:p>
            <a:pPr algn="l"/>
            <a:r>
              <a:rPr lang="en-IN" b="1" dirty="0"/>
              <a:t>Literature overview:</a:t>
            </a:r>
          </a:p>
        </p:txBody>
      </p:sp>
      <p:sp>
        <p:nvSpPr>
          <p:cNvPr id="3" name="Content Placeholder 2"/>
          <p:cNvSpPr>
            <a:spLocks noGrp="1"/>
          </p:cNvSpPr>
          <p:nvPr>
            <p:ph idx="1"/>
          </p:nvPr>
        </p:nvSpPr>
        <p:spPr>
          <a:xfrm>
            <a:off x="1484311" y="1682151"/>
            <a:ext cx="10018712" cy="4433977"/>
          </a:xfrm>
        </p:spPr>
        <p:txBody>
          <a:bodyPr>
            <a:normAutofit/>
          </a:bodyPr>
          <a:lstStyle/>
          <a:p>
            <a:r>
              <a:rPr lang="en-US" dirty="0"/>
              <a:t>“Are lectures the best way to teach students?” </a:t>
            </a:r>
            <a:endParaRPr lang="en-US" dirty="0" smtClean="0"/>
          </a:p>
          <a:p>
            <a:r>
              <a:rPr lang="en-US" dirty="0"/>
              <a:t>L</a:t>
            </a:r>
            <a:r>
              <a:rPr lang="en-US" dirty="0" smtClean="0"/>
              <a:t>ecture </a:t>
            </a:r>
            <a:r>
              <a:rPr lang="en-US" dirty="0"/>
              <a:t>halls and lectures, describing their darkness, endless PowerPoint slides, and the distraction of students themselves and others when browsing the web and social </a:t>
            </a:r>
            <a:r>
              <a:rPr lang="en-US" dirty="0" smtClean="0"/>
              <a:t>networks.</a:t>
            </a:r>
          </a:p>
          <a:p>
            <a:r>
              <a:rPr lang="en-US" dirty="0"/>
              <a:t>71% of teachers thought technology damaged students’ </a:t>
            </a:r>
            <a:r>
              <a:rPr lang="en-US" dirty="0" smtClean="0"/>
              <a:t>attention</a:t>
            </a:r>
          </a:p>
          <a:p>
            <a:r>
              <a:rPr lang="en-US" dirty="0" smtClean="0"/>
              <a:t>64</a:t>
            </a:r>
            <a:r>
              <a:rPr lang="en-US" dirty="0"/>
              <a:t>% people who took another survey said that technology did more to </a:t>
            </a:r>
            <a:r>
              <a:rPr lang="en-US" dirty="0" smtClean="0"/>
              <a:t>distract </a:t>
            </a:r>
            <a:r>
              <a:rPr lang="en-US" dirty="0"/>
              <a:t>students than to help them academically </a:t>
            </a:r>
            <a:endParaRPr lang="en-US" dirty="0" smtClean="0"/>
          </a:p>
          <a:p>
            <a:r>
              <a:rPr lang="en-US" dirty="0"/>
              <a:t>To overcome this problem in the universities many came forward to provide a solution</a:t>
            </a:r>
            <a:endParaRPr lang="en-IN" dirty="0"/>
          </a:p>
        </p:txBody>
      </p:sp>
    </p:spTree>
    <p:extLst>
      <p:ext uri="{BB962C8B-B14F-4D97-AF65-F5344CB8AC3E}">
        <p14:creationId xmlns:p14="http://schemas.microsoft.com/office/powerpoint/2010/main" val="36615932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0"/>
            <a:ext cx="10018713" cy="1752599"/>
          </a:xfrm>
        </p:spPr>
        <p:txBody>
          <a:bodyPr/>
          <a:lstStyle/>
          <a:p>
            <a:pPr algn="l"/>
            <a:r>
              <a:rPr lang="en-US" b="1" dirty="0"/>
              <a:t>Investigation of current project and related work</a:t>
            </a:r>
            <a:endParaRPr lang="en-IN" b="1" dirty="0"/>
          </a:p>
        </p:txBody>
      </p:sp>
      <p:sp>
        <p:nvSpPr>
          <p:cNvPr id="3" name="Content Placeholder 2"/>
          <p:cNvSpPr>
            <a:spLocks noGrp="1"/>
          </p:cNvSpPr>
          <p:nvPr>
            <p:ph idx="1"/>
          </p:nvPr>
        </p:nvSpPr>
        <p:spPr>
          <a:xfrm>
            <a:off x="1484308" y="2130726"/>
            <a:ext cx="10018714" cy="4126302"/>
          </a:xfrm>
        </p:spPr>
        <p:txBody>
          <a:bodyPr>
            <a:normAutofit/>
          </a:bodyPr>
          <a:lstStyle/>
          <a:p>
            <a:r>
              <a:rPr lang="en-US" dirty="0"/>
              <a:t>Visualization Analysis </a:t>
            </a:r>
            <a:r>
              <a:rPr lang="en-US" dirty="0" smtClean="0"/>
              <a:t>of </a:t>
            </a:r>
            <a:r>
              <a:rPr lang="en-US" dirty="0"/>
              <a:t>Learning Attention Based on Single-image. </a:t>
            </a:r>
            <a:endParaRPr lang="en-US" dirty="0" smtClean="0"/>
          </a:p>
          <a:p>
            <a:pPr lvl="1"/>
            <a:r>
              <a:rPr lang="en-US" dirty="0"/>
              <a:t>This paper proposed the technique of real time capturing the image of the classroom and checking whether the students are paying attention in the lecture by estimating the head pose of each student. </a:t>
            </a:r>
            <a:endParaRPr lang="en-US" dirty="0" smtClean="0"/>
          </a:p>
          <a:p>
            <a:pPr lvl="1"/>
            <a:r>
              <a:rPr lang="en-US" dirty="0" smtClean="0"/>
              <a:t>Only </a:t>
            </a:r>
            <a:r>
              <a:rPr lang="en-US" dirty="0"/>
              <a:t>head pose estimation will not work as students may just keep their head up towards the camera while taking the image and later do anything they want.</a:t>
            </a:r>
            <a:endParaRPr lang="en-US" dirty="0" smtClean="0"/>
          </a:p>
          <a:p>
            <a:r>
              <a:rPr lang="en-US" dirty="0"/>
              <a:t>Automated Classroom Monitoring With Connected Visioning System</a:t>
            </a:r>
            <a:r>
              <a:rPr lang="en-US" dirty="0" smtClean="0"/>
              <a:t>.</a:t>
            </a:r>
          </a:p>
          <a:p>
            <a:pPr lvl="1"/>
            <a:r>
              <a:rPr lang="en-US" dirty="0"/>
              <a:t>This paper proposed the technique of using IoT </a:t>
            </a:r>
            <a:r>
              <a:rPr lang="en-US" dirty="0" smtClean="0"/>
              <a:t>technology.</a:t>
            </a:r>
          </a:p>
          <a:p>
            <a:pPr lvl="1"/>
            <a:r>
              <a:rPr lang="en-US" dirty="0"/>
              <a:t>However this module worked very efficiently but the amount of resource and human power required was more</a:t>
            </a:r>
            <a:endParaRPr lang="en-US" dirty="0" smtClean="0"/>
          </a:p>
          <a:p>
            <a:pPr marL="0" indent="0">
              <a:buNone/>
            </a:pPr>
            <a:endParaRPr lang="en-US" dirty="0" smtClean="0"/>
          </a:p>
        </p:txBody>
      </p:sp>
    </p:spTree>
    <p:extLst>
      <p:ext uri="{BB962C8B-B14F-4D97-AF65-F5344CB8AC3E}">
        <p14:creationId xmlns:p14="http://schemas.microsoft.com/office/powerpoint/2010/main" val="26928668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0"/>
            <a:ext cx="10018713" cy="1752599"/>
          </a:xfrm>
        </p:spPr>
        <p:txBody>
          <a:bodyPr/>
          <a:lstStyle/>
          <a:p>
            <a:pPr algn="l"/>
            <a:r>
              <a:rPr lang="en-US" b="1" dirty="0"/>
              <a:t>Investigation of current project and related work</a:t>
            </a:r>
            <a:endParaRPr lang="en-IN" dirty="0"/>
          </a:p>
        </p:txBody>
      </p:sp>
      <p:sp>
        <p:nvSpPr>
          <p:cNvPr id="3" name="Content Placeholder 2"/>
          <p:cNvSpPr>
            <a:spLocks noGrp="1"/>
          </p:cNvSpPr>
          <p:nvPr>
            <p:ph idx="1"/>
          </p:nvPr>
        </p:nvSpPr>
        <p:spPr>
          <a:xfrm>
            <a:off x="1484310" y="1752599"/>
            <a:ext cx="10018713" cy="4441167"/>
          </a:xfrm>
        </p:spPr>
        <p:txBody>
          <a:bodyPr>
            <a:normAutofit lnSpcReduction="10000"/>
          </a:bodyPr>
          <a:lstStyle/>
          <a:p>
            <a:r>
              <a:rPr lang="en-US" dirty="0"/>
              <a:t>Classquake: Measuring students’ attentiveness in the </a:t>
            </a:r>
            <a:r>
              <a:rPr lang="en-US" dirty="0" smtClean="0"/>
              <a:t>classroom</a:t>
            </a:r>
          </a:p>
          <a:p>
            <a:pPr lvl="1"/>
            <a:r>
              <a:rPr lang="en-US" dirty="0"/>
              <a:t>This app uses students’ smartphones as decentralized sensors to measure their activity and attentiveness during </a:t>
            </a:r>
            <a:r>
              <a:rPr lang="en-US" dirty="0" smtClean="0"/>
              <a:t>lectures</a:t>
            </a:r>
          </a:p>
          <a:p>
            <a:pPr lvl="1"/>
            <a:r>
              <a:rPr lang="en-US" dirty="0" smtClean="0"/>
              <a:t>However </a:t>
            </a:r>
            <a:r>
              <a:rPr lang="en-US" dirty="0"/>
              <a:t>this could only determine the use of mobile phones in the classroom and is not the proper solution for the problem. We will not be able to find the student who is using the mobile phone.</a:t>
            </a:r>
            <a:endParaRPr lang="en-US" dirty="0" smtClean="0"/>
          </a:p>
          <a:p>
            <a:r>
              <a:rPr lang="en-IN" dirty="0"/>
              <a:t>Sleep Gesture Detection in classroom monitor </a:t>
            </a:r>
            <a:r>
              <a:rPr lang="en-IN" dirty="0" smtClean="0"/>
              <a:t>system</a:t>
            </a:r>
          </a:p>
          <a:p>
            <a:pPr lvl="1"/>
            <a:r>
              <a:rPr lang="en-US" dirty="0"/>
              <a:t>This paper proposes the technique of using the images of students sleeping in a classroom as a dataset and then training the model for detecting the sleeping students in a real </a:t>
            </a:r>
            <a:r>
              <a:rPr lang="en-US" dirty="0" smtClean="0"/>
              <a:t>classroom</a:t>
            </a:r>
          </a:p>
          <a:p>
            <a:pPr lvl="1"/>
            <a:r>
              <a:rPr lang="en-US" dirty="0"/>
              <a:t>There is </a:t>
            </a:r>
            <a:r>
              <a:rPr lang="en-US" dirty="0" smtClean="0"/>
              <a:t>no need </a:t>
            </a:r>
            <a:r>
              <a:rPr lang="en-US" dirty="0"/>
              <a:t>automated system for this purpose. As everything must be done manually it is more time consuming and not that worth.</a:t>
            </a:r>
            <a:endParaRPr lang="en-IN" dirty="0"/>
          </a:p>
        </p:txBody>
      </p:sp>
    </p:spTree>
    <p:extLst>
      <p:ext uri="{BB962C8B-B14F-4D97-AF65-F5344CB8AC3E}">
        <p14:creationId xmlns:p14="http://schemas.microsoft.com/office/powerpoint/2010/main" val="155361561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229</TotalTime>
  <Words>1590</Words>
  <Application>Microsoft Office PowerPoint</Application>
  <PresentationFormat>Widescreen</PresentationFormat>
  <Paragraphs>192</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Corbel</vt:lpstr>
      <vt:lpstr>Times New Roman</vt:lpstr>
      <vt:lpstr>Wingdings</vt:lpstr>
      <vt:lpstr>Parallax</vt:lpstr>
      <vt:lpstr>Automated System for Student Behaviour Monitoring in Classroom.</vt:lpstr>
      <vt:lpstr>Team members :</vt:lpstr>
      <vt:lpstr>Problem statement :</vt:lpstr>
      <vt:lpstr> Introduction :</vt:lpstr>
      <vt:lpstr>Objectives :</vt:lpstr>
      <vt:lpstr>Timeline of the Project</vt:lpstr>
      <vt:lpstr>Literature overview:</vt:lpstr>
      <vt:lpstr>Investigation of current project and related work</vt:lpstr>
      <vt:lpstr>Investigation of current project and related work</vt:lpstr>
      <vt:lpstr>Investigation of current project and related work</vt:lpstr>
      <vt:lpstr>Requirement Specifications :</vt:lpstr>
      <vt:lpstr>PowerPoint Presentation</vt:lpstr>
      <vt:lpstr>Hardware Requirements:</vt:lpstr>
      <vt:lpstr>System Analysis:</vt:lpstr>
      <vt:lpstr>1.Face detection and recognition module </vt:lpstr>
      <vt:lpstr>2. Eye-gaze tracking/ drowsiness detection module</vt:lpstr>
      <vt:lpstr> 3. Behaviour analysis module</vt:lpstr>
      <vt:lpstr>Implementation:</vt:lpstr>
      <vt:lpstr>Implementation:</vt:lpstr>
      <vt:lpstr>Implementation:</vt:lpstr>
      <vt:lpstr>Integration and Testing</vt:lpstr>
      <vt:lpstr>Integration and Testing</vt:lpstr>
      <vt:lpstr>Integration and Testing</vt:lpstr>
      <vt:lpstr>Performance Analysis</vt:lpstr>
      <vt:lpstr>Applications:</vt:lpstr>
      <vt:lpstr>Future Scope and limitations:</vt:lpstr>
      <vt:lpstr>PowerPoint Presentation</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System for Student Behaviour Monitoring in Classroom.</dc:title>
  <dc:creator>Siddharth;Yogesh;Pratik;Swaranjali;Shravani</dc:creator>
  <cp:lastModifiedBy>Yogesh</cp:lastModifiedBy>
  <cp:revision>30</cp:revision>
  <dcterms:created xsi:type="dcterms:W3CDTF">2020-11-27T02:23:07Z</dcterms:created>
  <dcterms:modified xsi:type="dcterms:W3CDTF">2021-05-13T04:33:43Z</dcterms:modified>
</cp:coreProperties>
</file>

<file path=docProps/thumbnail.jpeg>
</file>